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</p:sldIdLst>
  <p:sldSz cy="5143500" cx="9144000"/>
  <p:notesSz cx="6858000" cy="9144000"/>
  <p:embeddedFontLst>
    <p:embeddedFont>
      <p:font typeface="Anton"/>
      <p:regular r:id="rId80"/>
    </p:embeddedFont>
    <p:embeddedFont>
      <p:font typeface="Lato"/>
      <p:regular r:id="rId81"/>
      <p:bold r:id="rId82"/>
      <p:italic r:id="rId83"/>
      <p:boldItalic r:id="rId84"/>
    </p:embeddedFont>
    <p:embeddedFont>
      <p:font typeface="Lato Light"/>
      <p:regular r:id="rId85"/>
      <p:bold r:id="rId86"/>
      <p:italic r:id="rId87"/>
      <p:boldItalic r:id="rId88"/>
    </p:embeddedFont>
    <p:embeddedFont>
      <p:font typeface="Didact Gothic"/>
      <p:regular r:id="rId89"/>
    </p:embeddedFont>
    <p:embeddedFont>
      <p:font typeface="Helvetica Neue"/>
      <p:regular r:id="rId90"/>
      <p:bold r:id="rId91"/>
      <p:italic r:id="rId92"/>
      <p:boldItalic r:id="rId93"/>
    </p:embeddedFont>
    <p:embeddedFont>
      <p:font typeface="Helvetica Neue Light"/>
      <p:regular r:id="rId94"/>
      <p:bold r:id="rId95"/>
      <p:italic r:id="rId96"/>
      <p:boldItalic r:id="rId9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2F2E481-46E9-42CE-952A-9FFC9B153FA5}">
  <a:tblStyle styleId="{02F2E481-46E9-42CE-952A-9FFC9B153FA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Light-bold.fntdata"/><Relationship Id="rId94" Type="http://schemas.openxmlformats.org/officeDocument/2006/relationships/font" Target="fonts/HelveticaNeueLight-regular.fntdata"/><Relationship Id="rId97" Type="http://schemas.openxmlformats.org/officeDocument/2006/relationships/font" Target="fonts/HelveticaNeueLight-boldItalic.fntdata"/><Relationship Id="rId96" Type="http://schemas.openxmlformats.org/officeDocument/2006/relationships/font" Target="fonts/HelveticaNeueLight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-bold.fntdata"/><Relationship Id="rId90" Type="http://schemas.openxmlformats.org/officeDocument/2006/relationships/font" Target="fonts/HelveticaNeue-regular.fntdata"/><Relationship Id="rId93" Type="http://schemas.openxmlformats.org/officeDocument/2006/relationships/font" Target="fonts/HelveticaNeue-boldItalic.fntdata"/><Relationship Id="rId92" Type="http://schemas.openxmlformats.org/officeDocument/2006/relationships/font" Target="fonts/HelveticaNeue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font" Target="fonts/Lato-boldItalic.fntdata"/><Relationship Id="rId83" Type="http://schemas.openxmlformats.org/officeDocument/2006/relationships/font" Target="fonts/Lato-italic.fntdata"/><Relationship Id="rId86" Type="http://schemas.openxmlformats.org/officeDocument/2006/relationships/font" Target="fonts/LatoLight-bold.fntdata"/><Relationship Id="rId85" Type="http://schemas.openxmlformats.org/officeDocument/2006/relationships/font" Target="fonts/LatoLight-regular.fntdata"/><Relationship Id="rId88" Type="http://schemas.openxmlformats.org/officeDocument/2006/relationships/font" Target="fonts/LatoLight-boldItalic.fntdata"/><Relationship Id="rId87" Type="http://schemas.openxmlformats.org/officeDocument/2006/relationships/font" Target="fonts/LatoLight-italic.fntdata"/><Relationship Id="rId89" Type="http://schemas.openxmlformats.org/officeDocument/2006/relationships/font" Target="fonts/DidactGothic-regular.fntdata"/><Relationship Id="rId80" Type="http://schemas.openxmlformats.org/officeDocument/2006/relationships/font" Target="fonts/Anton-regular.fntdata"/><Relationship Id="rId82" Type="http://schemas.openxmlformats.org/officeDocument/2006/relationships/font" Target="fonts/Lato-bold.fntdata"/><Relationship Id="rId81" Type="http://schemas.openxmlformats.org/officeDocument/2006/relationships/font" Target="fonts/Lato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youtube.com/c/CoderHouse" TargetMode="External"/><Relationship Id="rId3" Type="http://schemas.openxmlformats.org/officeDocument/2006/relationships/hyperlink" Target="https://open.spotify.com/show/6Z4gbxrzelqVU3syDH3JzI" TargetMode="Externa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a9882fd33c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a9882fd33c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882fd33c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a9882fd33c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4e7e4839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4e7e4839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2c32326f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2c32326f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85876b9c1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85876b9c1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b9e889c1d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b9e889c1d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783685794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783685794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873455bf6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873455bf6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9882fd33c_0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a9882fd33c_0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aa176e1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aa176e1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9e889c1d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b9e889c1d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9882fd33c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a9882fd33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b9e889c1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b9e889c1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9e889c1d2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9e889c1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b9e889c1d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b9e889c1d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9e889c1d2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b9e889c1d2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5876b9c1d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5876b9c1d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b9e889c1d2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6" name="Google Shape;336;gb9e889c1d2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873455bf6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873455bf6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85876b9c1d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85876b9c1d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b9e889c1d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b9e889c1d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Mostrar lo explicado con el editor de texto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9882fd33c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a9882fd33c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desafíos entregables. Editar el número con el número de desafío correspondiente..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9882fd3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a9882fd3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a9882fd33c_0_5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ga9882fd33c_0_5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Desarrollo de un desafío entregable 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882fd33c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7" name="Google Shape;377;ga9882fd33c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ca57556b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gbca57556b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ACTIVIDAD “PARA PENSAR” (Optativa)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Duración estimada:</a:t>
            </a:r>
            <a:r>
              <a:rPr lang="en-GB" sz="1400">
                <a:solidFill>
                  <a:schemeClr val="dk1"/>
                </a:solidFill>
              </a:rPr>
              <a:t> 5/10 minutos (de tarea) 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</a:rPr>
              <a:t>Formato: </a:t>
            </a:r>
            <a:r>
              <a:rPr lang="en-GB" sz="1400">
                <a:solidFill>
                  <a:schemeClr val="dk1"/>
                </a:solidFill>
              </a:rPr>
              <a:t>Google Forms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Compartir el enlace del quizz correspondiente a la CLASE 1 de la carpeta “Quizzes”.</a:t>
            </a:r>
            <a:r>
              <a:rPr b="1" lang="en-GB" sz="1400">
                <a:solidFill>
                  <a:schemeClr val="dk1"/>
                </a:solidFill>
              </a:rPr>
              <a:t> Aclarar que es optativo. </a:t>
            </a:r>
            <a:endParaRPr b="1" sz="14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ca57556b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bca57556b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en sus casas los recursos vistos en clase: artículos, herramientas, websites, videos.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a9882fd33c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a9882fd33c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9882fd33c_0_5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ga9882fd33c_0_5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799b80db9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799b80db9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Colocar todas las clases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799b80db9c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799b80db9c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99b80db9c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g799b80db9c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Obligatoria siempre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99b80db9c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3" name="Google Shape;433;g799b80db9c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9882fd33c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ga9882fd33c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Obligatoria siempre. Es lo que queremos alcanzar una vez finalizada la clase. Recordá que se enuncian en principio con el verbo delante (por ejemplo: “Comprender…”, “Analizar…”, “conocer…”, etc).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99b80db9c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799b80db9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99b80db9c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g799b80db9c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799b80db9c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6" name="Google Shape;456;g799b80db9c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99b80db9c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3" name="Google Shape;483;g799b80db9c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799b80db9c_0_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9" name="Google Shape;529;g799b80db9c_0_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799b80db9c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799b80db9c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texto con imagen.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99b80db9c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99b80db9c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799b80db9c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799b80db9c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99b80db9c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99b80db9c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99b80db9c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99b80db9c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9882fd33c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a9882fd33c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99b80db9c_0_5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99b80db9c_0_5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99b80db9c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99b80db9c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799b80db9c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799b80db9c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slides de sólo texto con el contenido más importante de la clase. En una presentación de 50 slides usar máximo 5 de estas.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799b80db9c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799b80db9c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799b80db9c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7" name="Google Shape;607;g799b80db9c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A la hora del Break, entre 5 y 10 minutos. Considerar ubicar este espacio en un momento adecuado de la clase. Al volver, mostrar los resultados de la pregunta del anterior slide y generar un breve intercambio.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799b80db9c_0_5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799b80db9c_0_5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Usar para los módulos más importantes de la clase, donde se introducen conceptos que se ven en varios slides. No hay que usarla para todos los módulos.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99b80db9c_0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99b80db9c_0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799b80db9c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799b80db9c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799b80db9c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799b80db9c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99b80db9c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99b80db9c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a9882fd3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a9882fd3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799b80db9c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799b80db9c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799b80db9c_0_5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799b80db9c_0_5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799b80db9c_0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799b80db9c_0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Usar para los subtemas de un módulo.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799b80db9c_0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799b80db9c_0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99b80db9c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9" name="Google Shape;669;g799b80db9c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Si se hace en grupos, utilizar Breakout Rooms, moderados por tutores. Que cada estudiante tenga un límite de tiempo para hacer una presentación, y recibir feedback de sus compañeros y tutores/profesor. Si se hace con la camada entera, realizarlo con 5 o 6 proyectos.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799b80db9c_0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799b80db9c_0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Usar la clase correspondiente a la entrega intermedia del proyecto final.</a:t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799b80db9c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3" name="Google Shape;683;g799b80db9c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99b80db9c_0_6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799b80db9c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Usar la clase correspondiente a la entrega intermedia del proyecto final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799b80db9c_0_6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7" name="Google Shape;697;g799b80db9c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Obligatoria. Se sugiere ubicar al finalizar la explicación de algún tema, para abrir formalmente el espacio de preguntas y ordenar la interacción.</a:t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799b80db9c_0_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3" name="Google Shape;703;g799b80db9c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Portada de Coder Tips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a9882fd33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a9882fd33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Se puede usar para comenzar o finalizar la clase, según sea más conveniente. La información de este slide es de relleno.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Mapa de conceptos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Muestra rápidamente los contenidos de la clase y cómo se relacionan. Ayuda a los estudiantes a evitar “perderse” durante la clase, al avanzar en un sentido lineal una diapositiva tras otra. El ejemplo pertenece a la primera clase del curso UX/UI.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Sugerencia</a:t>
            </a:r>
            <a:r>
              <a:rPr lang="en-GB"/>
              <a:t>: </a:t>
            </a:r>
            <a:br>
              <a:rPr lang="en-GB"/>
            </a:br>
            <a:r>
              <a:rPr lang="en-GB"/>
              <a:t>-También se pueden mostrar con un menor énfasis o colores apagados, aquellos contenidos de clases anteriores y que se vinculen con la actual.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-Resaltar con color los temas que se abordan en la clase.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799b80db9c_0_6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g799b80db9c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Usar para que los estudiantes puedan explorar recursos creados por CoderHouse.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>
                <a:solidFill>
                  <a:schemeClr val="dk1"/>
                </a:solidFill>
              </a:rPr>
              <a:t>Se puede vincular contenido de:</a:t>
            </a: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 Canal de YouTube de Coder: </a:t>
            </a:r>
            <a:r>
              <a:rPr lang="en-GB" u="sng">
                <a:solidFill>
                  <a:schemeClr val="hlink"/>
                </a:solidFill>
                <a:hlinkClick r:id="rId2"/>
              </a:rPr>
              <a:t>https://www.youtube.com/c/CoderHouse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 Canal de Spotify de Coder: </a:t>
            </a:r>
            <a:r>
              <a:rPr lang="en-GB" u="sng">
                <a:solidFill>
                  <a:schemeClr val="hlink"/>
                </a:solidFill>
                <a:hlinkClick r:id="rId3"/>
              </a:rPr>
              <a:t>https://open.spotify.com/show/6Z4gbxrzelqVU3syDH3JzI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799b80db9c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799b80db9c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 En caso de cerrar con el “mapa de conceptos” se puede dejar solo “muchas gracias”. Completar el resumen con palabras claves de lo visto.</a:t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799b80db9c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6" name="Google Shape;726;g799b80db9c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Obligatoria siempre.</a:t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799b80db9c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2" name="Google Shape;732;g799b80db9c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Todas las clases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b1334a18d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gb1334a18d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GB"/>
              <a:t>Recurso: Cronograma del curso</a:t>
            </a:r>
            <a:br>
              <a:rPr lang="en-GB"/>
            </a:br>
            <a:r>
              <a:rPr lang="en-GB"/>
              <a:t>- Se muestra al</a:t>
            </a:r>
            <a:r>
              <a:rPr b="1" lang="en-GB"/>
              <a:t> inicio</a:t>
            </a:r>
            <a:r>
              <a:rPr lang="en-GB"/>
              <a:t> de cada clase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Tiene un aspecto similar a un </a:t>
            </a:r>
            <a:r>
              <a:rPr b="1" lang="en-GB"/>
              <a:t>calendario.</a:t>
            </a:r>
            <a:br>
              <a:rPr lang="en-GB"/>
            </a:br>
            <a:r>
              <a:rPr lang="en-GB"/>
              <a:t>- Resume rápidamente: título de la clase, número y contenidos que abarca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GB"/>
              <a:t>- Guía rápida tanto para docentes, como para estudiantes.</a:t>
            </a:r>
            <a:br>
              <a:rPr lang="en-GB"/>
            </a:br>
            <a:r>
              <a:rPr lang="en-GB"/>
              <a:t>- Para mayor ubicación en el curso, también muestra en un tamaño más pequeño lo sucedido la clase anterior y la siguiente.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-Ubicar en el interior de cada clase aquellas cuestiones destacadas con las cuales se encontrará el alumno y con su respectivo nombre:</a:t>
            </a:r>
            <a:r>
              <a:rPr b="1" lang="en-GB">
                <a:solidFill>
                  <a:schemeClr val="dk1"/>
                </a:solidFill>
              </a:rPr>
              <a:t> desafíos, entregables de proyecto, actividades colaborativas o  ejemplos en vivo.</a:t>
            </a:r>
            <a:endParaRPr b="1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c8575de60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c8575de6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Entrevistas Modalidad online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Duración estimada: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 MINUTOS PARA CREAR EL CUESTIONARIO Y 1 HORA PARA REALIZAR LAS ENTREVISTAS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Espacio: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Breakout Rooms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Consigna: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estudiantes irá a la sala con su tutor y tendrán 5 minutos para realizar la entrevista. Respetar el tiempo para qué todos puedan participar. La idea es practicar la dinámica. Al final de la dinámica hacer un cierre de aciertos y problemas generales qué haya observado. Respetar los tiempos para que todos puedan participar.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NOTA: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tutor guiará la actividad e intervendrá de ser necesario durante la entrevista. Pueden usar el “Documento Guía” que se encuentra en la carpeta de la clase para guiar la entrevista.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¿Cómo llevar adelante la actividad?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1: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 la consiga y pactar el tiempo que durará la actividad.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2: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alumno tendrá un total de 15 minutos para pensar las preguntas a realizar. Tener presente generar preguntas que inviten a empatizar con los usuarios y así obtener respuesta de valor. Más preguntas abiertas y menos preguntas cerradas. En este punto se puede ayudar de la guía entregada.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Ir a los breakouts room. En este punto, para una mejor organización, solicitar a los alumnos que se coloquen en el nombre la inicial de su tutor (ej: si el nombre del tutor es Lucas deberá colocarse (L). En caso de repetirse nombres usar la siguiente letra también.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3: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Cada grupo, guiado por el tutor, comenzará la actividad. Cada estudiante tendrá entre 4 y 5 minutos para ser moderador o usuario. El moderador preguntará sin condicionar ni comprometer al usuario, obteniendo respuestas a las preguntas solicitadas. El docente/tutor será el encargado de corregir si el entrevistador/moderador está condicionando o no sirven (dentro del contexto) las preguntas realizadas. En ese tiempo los demás deben tomar nota de aquellos aspectos que se pueden mejorar del entrevistador o del cuestionario en función de las buenas prácticas vistas en clase.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4: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 final de la dinámica hacer un cierre de aciertos y problemas generales qué haya observado. 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5: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Finalizada esta primera parte se volverá al Zoom General.</a:t>
            </a:r>
            <a:endParaRPr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Paso 6: </a:t>
            </a:r>
            <a:r>
              <a:rPr lang="en-GB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El docente hará una cierre de la actividad. </a:t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4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30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Relationship Id="rId4" Type="http://schemas.openxmlformats.org/officeDocument/2006/relationships/hyperlink" Target="https://developer.mozilla.org/es/docs/Web/Events#eventos_est%C3%A1ndar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es.javascript.info/introduction-browser-events" TargetMode="External"/><Relationship Id="rId4" Type="http://schemas.openxmlformats.org/officeDocument/2006/relationships/hyperlink" Target="https://es.javascript.info/default-browser-action" TargetMode="External"/><Relationship Id="rId11" Type="http://schemas.openxmlformats.org/officeDocument/2006/relationships/image" Target="../media/image36.png"/><Relationship Id="rId10" Type="http://schemas.openxmlformats.org/officeDocument/2006/relationships/image" Target="../media/image33.png"/><Relationship Id="rId12" Type="http://schemas.openxmlformats.org/officeDocument/2006/relationships/hyperlink" Target="https://www.notion.so/coderhouse/Repositorio-de-Contenidos-ba8d3057a1e34049944ee4ba3a575999" TargetMode="External"/><Relationship Id="rId9" Type="http://schemas.openxmlformats.org/officeDocument/2006/relationships/image" Target="../media/image35.png"/><Relationship Id="rId5" Type="http://schemas.openxmlformats.org/officeDocument/2006/relationships/hyperlink" Target="https://es.javascript.info/events-change-input" TargetMode="External"/><Relationship Id="rId6" Type="http://schemas.openxmlformats.org/officeDocument/2006/relationships/hyperlink" Target="https://es.javascript.info/forms-submit" TargetMode="External"/><Relationship Id="rId7" Type="http://schemas.openxmlformats.org/officeDocument/2006/relationships/hyperlink" Target="https://developer.mozilla.org/es/docs/Learn/JavaScript/Building_blocks/Eventos" TargetMode="External"/><Relationship Id="rId8" Type="http://schemas.openxmlformats.org/officeDocument/2006/relationships/hyperlink" Target="https://developer.mozilla.org/es/docs/Web/Events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hyperlink" Target="https://plataforma.coderhouse.com/video-tutoriales" TargetMode="External"/><Relationship Id="rId5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4.png"/><Relationship Id="rId4" Type="http://schemas.openxmlformats.org/officeDocument/2006/relationships/image" Target="../media/image47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58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9.png"/><Relationship Id="rId4" Type="http://schemas.openxmlformats.org/officeDocument/2006/relationships/image" Target="../media/image5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1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1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1.png"/><Relationship Id="rId4" Type="http://schemas.openxmlformats.org/officeDocument/2006/relationships/image" Target="../media/image7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31.png"/><Relationship Id="rId4" Type="http://schemas.openxmlformats.org/officeDocument/2006/relationships/image" Target="../media/image6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png"/><Relationship Id="rId4" Type="http://schemas.openxmlformats.org/officeDocument/2006/relationships/image" Target="../media/image66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0.xml"/><Relationship Id="rId3" Type="http://schemas.openxmlformats.org/officeDocument/2006/relationships/hyperlink" Target="https://www.youtube.com/watch?v=R2Nkv3P-9CU" TargetMode="External"/><Relationship Id="rId4" Type="http://schemas.openxmlformats.org/officeDocument/2006/relationships/image" Target="../media/image65.png"/><Relationship Id="rId5" Type="http://schemas.openxmlformats.org/officeDocument/2006/relationships/image" Target="../media/image68.png"/><Relationship Id="rId6" Type="http://schemas.openxmlformats.org/officeDocument/2006/relationships/image" Target="../media/image7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0.png"/><Relationship Id="rId4" Type="http://schemas.openxmlformats.org/officeDocument/2006/relationships/image" Target="../media/image70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7.png"/><Relationship Id="rId8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file/d/1Mqd7_R1kh3tQWArP3Cm7bBv8SgjRvhcH/view?usp=sharing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00" name="Google Shape;10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EN JS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5"/>
          <p:cNvSpPr txBox="1"/>
          <p:nvPr/>
        </p:nvSpPr>
        <p:spPr>
          <a:xfrm>
            <a:off x="4527300" y="811475"/>
            <a:ext cx="4616700" cy="32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son la manera que tenemos en Javascript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controlar las acciones de los usuarios, y definir un comportamiento de la página o aplicación cuando se produzcan</a:t>
            </a: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Javascript podemos definir qué es lo que pasa cuando se produce un evento, cómo podría ser un clic en cierto elemento, o escribir en un campo.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28" name="Google Shape;228;p35"/>
          <p:cNvSpPr txBox="1"/>
          <p:nvPr/>
        </p:nvSpPr>
        <p:spPr>
          <a:xfrm>
            <a:off x="4390375" y="123900"/>
            <a:ext cx="47070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2600">
                <a:latin typeface="Anton"/>
                <a:ea typeface="Anton"/>
                <a:cs typeface="Anton"/>
                <a:sym typeface="Anton"/>
              </a:rPr>
              <a:t>¿QUÉ ES UN EVENTO?</a:t>
            </a:r>
            <a:endParaRPr i="1" sz="2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390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/>
          <p:nvPr/>
        </p:nvSpPr>
        <p:spPr>
          <a:xfrm>
            <a:off x="0" y="1630300"/>
            <a:ext cx="9144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 permite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asignar una función a cada uno de los eventos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b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De esta forma, cuando se produce cualquier evento, JavaScript ejecuta su función asociada. Este tipo de funciones se denominan </a:t>
            </a:r>
            <a:r>
              <a:rPr i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 handlers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en inglés, y en castellano por "manejadores de eventos".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se asocian a cada elemento al cual se lo quiere "escuchar".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36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¿CÓMO FUNCIONA?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37" name="Google Shape;23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9875" y="3616025"/>
            <a:ext cx="2444250" cy="137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44" name="Google Shape;244;p37"/>
          <p:cNvSpPr txBox="1"/>
          <p:nvPr/>
        </p:nvSpPr>
        <p:spPr>
          <a:xfrm>
            <a:off x="0" y="782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DEFINIR EVENTOS:</a:t>
            </a: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OPCIÓN 1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45" name="Google Shape;245;p37"/>
          <p:cNvSpPr txBox="1"/>
          <p:nvPr/>
        </p:nvSpPr>
        <p:spPr>
          <a:xfrm>
            <a:off x="5428325" y="1197525"/>
            <a:ext cx="3646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método addEventListener()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permite definir qué evento escuchar sobre cualquier elemento en el código HTML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b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El primer parámetro corresponde al nombre del evento y el segundo a la función de respuesta.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46" name="Google Shape;24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7"/>
          <p:cNvSpPr txBox="1"/>
          <p:nvPr/>
        </p:nvSpPr>
        <p:spPr>
          <a:xfrm>
            <a:off x="85925" y="943175"/>
            <a:ext cx="5342400" cy="4085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respuestaClick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evento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8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53" name="Google Shape;253;p38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DEFINIR EVENTOS: OPCIÓN 2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54" name="Google Shape;254;p38"/>
          <p:cNvSpPr txBox="1"/>
          <p:nvPr/>
        </p:nvSpPr>
        <p:spPr>
          <a:xfrm>
            <a:off x="5497950" y="1151575"/>
            <a:ext cx="3646200" cy="322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Emplear una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propiedad del nodo </a:t>
            </a:r>
            <a:r>
              <a:rPr lang="en-GB" sz="20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definir la respuesta al evento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. Las propiedades se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con el nombre del evento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y el prefijo </a:t>
            </a:r>
            <a:r>
              <a:rPr i="1"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on.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También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es posible emplear funciones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anónimas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para definir los manejadores de eventos.</a:t>
            </a:r>
            <a:endParaRPr i="1" sz="2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5" name="Google Shape;2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8"/>
          <p:cNvSpPr txBox="1"/>
          <p:nvPr/>
        </p:nvSpPr>
        <p:spPr>
          <a:xfrm>
            <a:off x="155550" y="1186525"/>
            <a:ext cx="5342400" cy="34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&lt;!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DOCTYPE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&gt;Mi primer App&lt;/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title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head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&gt;Coder House&lt;/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h2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document.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btnPrincipal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boton.onclick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{console.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2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script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body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html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9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62" name="Google Shape;262;p39"/>
          <p:cNvSpPr txBox="1"/>
          <p:nvPr/>
        </p:nvSpPr>
        <p:spPr>
          <a:xfrm>
            <a:off x="1871288" y="236900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SINTAXIS: OPCIÓN 3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63" name="Google Shape;263;p39"/>
          <p:cNvSpPr txBox="1"/>
          <p:nvPr/>
        </p:nvSpPr>
        <p:spPr>
          <a:xfrm>
            <a:off x="777450" y="1027750"/>
            <a:ext cx="77265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Determinar el evento especificando el manejador de evento en el atributo de una etiqueta HTML.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denominación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del atributo es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idéntica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al de la propiedad de la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opción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2 (prefijo </a:t>
            </a:r>
            <a:r>
              <a:rPr i="1"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on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)</a:t>
            </a:r>
            <a:endParaRPr b="1" i="1"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4" name="Google Shape;26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9"/>
          <p:cNvSpPr txBox="1"/>
          <p:nvPr/>
        </p:nvSpPr>
        <p:spPr>
          <a:xfrm>
            <a:off x="377725" y="2643550"/>
            <a:ext cx="8526000" cy="605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CLICK2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Respuesta 3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);" /&gt;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66" name="Google Shape;266;p39"/>
          <p:cNvSpPr txBox="1"/>
          <p:nvPr/>
        </p:nvSpPr>
        <p:spPr>
          <a:xfrm>
            <a:off x="899225" y="3319825"/>
            <a:ext cx="77265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La función puede 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declararse</a:t>
            </a:r>
            <a:r>
              <a:rPr lang="en-GB" sz="2000">
                <a:latin typeface="Helvetica Neue Light"/>
                <a:ea typeface="Helvetica Neue Light"/>
                <a:cs typeface="Helvetica Neue Light"/>
                <a:sym typeface="Helvetica Neue Light"/>
              </a:rPr>
              <a:t> entre la comillas  o bien tomarse una referencia existen en el script.</a:t>
            </a:r>
            <a:endParaRPr i="1" sz="20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/>
        </p:nvSpPr>
        <p:spPr>
          <a:xfrm>
            <a:off x="1671825" y="64119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¿Y CUÁL CONVIENE USAR?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2" name="Google Shape;27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/>
        </p:nvSpPr>
        <p:spPr>
          <a:xfrm>
            <a:off x="0" y="1630300"/>
            <a:ext cx="9144000" cy="25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Las opciones 1 y 2 son las recomendadas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si bien se pueden presentar casos de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aplicación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específico (por ejemplo, en la opción 1 el nombre del evento puede venir de una variable </a:t>
            </a: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usar la propiedad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esto no puede hacerse en la 2),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se identifican como formas de definición de evento equivalentes.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opción 3, aunque es de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fácil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implementación, no es recomendada para proyectos en producción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ya que no es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considerada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un buena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práctica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declarar funciones y 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código</a:t>
            </a:r>
            <a:r>
              <a:rPr lang="en-GB" sz="2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 dentro del HTML.</a:t>
            </a:r>
            <a:endParaRPr sz="2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/>
        </p:nvSpPr>
        <p:spPr>
          <a:xfrm>
            <a:off x="1794450" y="2077200"/>
            <a:ext cx="5555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2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EVENTOS MÁS COMUNES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6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07" name="Google Shape;107;p26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108" name="Google Shape;108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4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96" name="Google Shape;296;p44"/>
          <p:cNvSpPr txBox="1"/>
          <p:nvPr/>
        </p:nvSpPr>
        <p:spPr>
          <a:xfrm>
            <a:off x="150" y="13185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DEL MOUSE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297" name="Google Shape;297;p44"/>
          <p:cNvSpPr txBox="1"/>
          <p:nvPr/>
        </p:nvSpPr>
        <p:spPr>
          <a:xfrm>
            <a:off x="298500" y="998500"/>
            <a:ext cx="8845500" cy="19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del mouse o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MouseEvent son aquellos que se producen por la interacción del usuario con el mouse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Entre ellos destacamos: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mousedown/mouseup: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oprime/suelta el botón del ratón sobre un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mouseover/mouseout: 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puntero del mouse se mueve sobre/sale del elemento.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mousemove: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El movimiento del mouse sobre el elemento activa 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click: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 activa después de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mousedown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o </a:t>
            </a: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mouseup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sobre un elemento válido.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8" name="Google Shape;298;p44"/>
          <p:cNvSpPr txBox="1"/>
          <p:nvPr/>
        </p:nvSpPr>
        <p:spPr>
          <a:xfrm>
            <a:off x="812100" y="3084500"/>
            <a:ext cx="7596900" cy="1902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45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&gt;CLICK&lt;/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5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45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boton      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btnMain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onclick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Click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boton.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onmousemove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Move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8215B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66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05" name="Google Shape;305;p45"/>
          <p:cNvSpPr txBox="1"/>
          <p:nvPr/>
        </p:nvSpPr>
        <p:spPr>
          <a:xfrm>
            <a:off x="0" y="62975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EVENTOS DE TECLADO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06" name="Google Shape;306;p45"/>
          <p:cNvSpPr txBox="1"/>
          <p:nvPr/>
        </p:nvSpPr>
        <p:spPr>
          <a:xfrm>
            <a:off x="252650" y="1340050"/>
            <a:ext cx="8822700" cy="85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eventos de teclado o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KeyboardEvent describen una interacción del usuario con el teclado </a:t>
            </a:r>
            <a:r>
              <a:rPr lang="en-GB" sz="18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son aquellos que se producen por la interacción del usuario con el teclado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 ellos destacamos: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keydown: 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Cuando se presiona.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 Light"/>
              <a:buChar char="●"/>
            </a:pPr>
            <a:r>
              <a:rPr lang="en-GB" sz="1800">
                <a:solidFill>
                  <a:srgbClr val="8215BC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keyup</a:t>
            </a: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: Cuando se suelta una tecla.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07" name="Google Shape;307;p45"/>
          <p:cNvSpPr txBox="1"/>
          <p:nvPr/>
        </p:nvSpPr>
        <p:spPr>
          <a:xfrm>
            <a:off x="865550" y="2572975"/>
            <a:ext cx="7596900" cy="241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onkeyup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keyUp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onkeydown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keyDown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08" name="Google Shape;30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675" y="48128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6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14" name="Google Shape;314;p46"/>
          <p:cNvSpPr txBox="1"/>
          <p:nvPr/>
        </p:nvSpPr>
        <p:spPr>
          <a:xfrm>
            <a:off x="0" y="4000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CHANGE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5" name="Google Shape;315;p46"/>
          <p:cNvSpPr txBox="1"/>
          <p:nvPr/>
        </p:nvSpPr>
        <p:spPr>
          <a:xfrm>
            <a:off x="405675" y="1312325"/>
            <a:ext cx="8702700" cy="65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lang="en-GB" sz="1800">
                <a:solidFill>
                  <a:srgbClr val="8215BC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change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activa cuando se detecta un cambio en el valor del elemento. </a:t>
            </a:r>
            <a:endParaRPr sz="18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Por ejemplo, mientras estamos escribiendo en un input de tipo texto, no hay evento change, pero cuando pasamos a otra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sección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de la aplicación entonces ocurre el evento </a:t>
            </a:r>
            <a:r>
              <a:rPr i="1"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change.</a:t>
            </a:r>
            <a:endParaRPr i="1"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16" name="Google Shape;316;p46"/>
          <p:cNvSpPr txBox="1"/>
          <p:nvPr/>
        </p:nvSpPr>
        <p:spPr>
          <a:xfrm>
            <a:off x="920300" y="2403525"/>
            <a:ext cx="7596900" cy="2463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/CODIGO HTML DE REFERENCIA</a:t>
            </a:r>
            <a:endParaRPr sz="12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i="1" lang="en-GB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2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input1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input2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input1.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valor1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input2.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onchange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valor2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05700" y="47055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7"/>
          <p:cNvSpPr txBox="1"/>
          <p:nvPr/>
        </p:nvSpPr>
        <p:spPr>
          <a:xfrm>
            <a:off x="852150" y="201107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3" name="Google Shape;323;p47"/>
          <p:cNvSpPr txBox="1"/>
          <p:nvPr/>
        </p:nvSpPr>
        <p:spPr>
          <a:xfrm>
            <a:off x="0" y="0"/>
            <a:ext cx="914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EVENTO SUBMIT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24" name="Google Shape;324;p47"/>
          <p:cNvSpPr txBox="1"/>
          <p:nvPr/>
        </p:nvSpPr>
        <p:spPr>
          <a:xfrm>
            <a:off x="551075" y="814775"/>
            <a:ext cx="8496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evento </a:t>
            </a:r>
            <a:r>
              <a:rPr lang="en-GB" sz="1900">
                <a:solidFill>
                  <a:srgbClr val="8215BC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se activa cuando el 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formulario</a:t>
            </a:r>
            <a:r>
              <a:rPr lang="en-GB" sz="19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enviado, </a:t>
            </a:r>
            <a:r>
              <a:rPr lang="en-GB" sz="1900">
                <a:latin typeface="Helvetica Neue Light"/>
                <a:ea typeface="Helvetica Neue Light"/>
                <a:cs typeface="Helvetica Neue Light"/>
                <a:sym typeface="Helvetica Neue Light"/>
              </a:rPr>
              <a:t>normalmente se utiliza para validar el formulario antes de ser enviado al servidor o bien para abortar el envío y procesarlo con JavaScript.</a:t>
            </a:r>
            <a:endParaRPr i="1" sz="19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325" name="Google Shape;325;p47"/>
          <p:cNvSpPr txBox="1"/>
          <p:nvPr/>
        </p:nvSpPr>
        <p:spPr>
          <a:xfrm>
            <a:off x="905750" y="1865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326" name="Google Shape;32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0550" y="47669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48"/>
          <p:cNvSpPr txBox="1"/>
          <p:nvPr/>
        </p:nvSpPr>
        <p:spPr>
          <a:xfrm>
            <a:off x="1671825" y="241146"/>
            <a:ext cx="5666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OTROS EVENTOS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33" name="Google Shape;333;p48"/>
          <p:cNvSpPr txBox="1"/>
          <p:nvPr/>
        </p:nvSpPr>
        <p:spPr>
          <a:xfrm>
            <a:off x="505150" y="1269875"/>
            <a:ext cx="84960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Existen otros eventos que podemos utilizar. Algunos son eventos estándar definidos en las especificaciones oficiales, mientras que otros son eventos usados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i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nternamente por navegadores específicos.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La forma de declararlos es 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similar</a:t>
            </a:r>
            <a:r>
              <a:rPr lang="en-GB" sz="1800"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a lo abordado en esta clase, lo que necesitamos aprender es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bajo 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qué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condición</a:t>
            </a:r>
            <a:r>
              <a:rPr b="1" lang="en-GB" sz="1800">
                <a:highlight>
                  <a:srgbClr val="E0FF00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se disparan los eventos que buscamos implementar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Para conocer más eventos se recomienda verificar la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referencia de eventos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en la documentación.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highlight>
                <a:srgbClr val="E0FF00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0"/>
          <p:cNvSpPr txBox="1"/>
          <p:nvPr/>
        </p:nvSpPr>
        <p:spPr>
          <a:xfrm>
            <a:off x="840550" y="186025"/>
            <a:ext cx="73284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INFORMACIÓN DEL EVENTO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44" name="Google Shape;344;p50"/>
          <p:cNvSpPr txBox="1"/>
          <p:nvPr/>
        </p:nvSpPr>
        <p:spPr>
          <a:xfrm>
            <a:off x="358925" y="1129225"/>
            <a:ext cx="8364900" cy="31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algunos casos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necesitamos obtener </a:t>
            </a:r>
            <a:r>
              <a:rPr b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información contextual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del evento para poder realizar acciones. Por ejemplo, ante el evento 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submit</a:t>
            </a: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necesitamos prevenir el comportamiento por defecto para operar correctamente. 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esto existe en JavaScript el objeto </a:t>
            </a:r>
            <a:r>
              <a:rPr i="1" lang="en-GB" sz="19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</a:t>
            </a:r>
            <a:r>
              <a:rPr i="1" lang="en-GB" sz="19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 i="1"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En todos los navegadores modernos se </a:t>
            </a:r>
            <a:r>
              <a:rPr b="1"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crea de forma automática</a:t>
            </a: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un parámetro que se pasa a la función manejadora, por lo que no es necesario incluirlo en la llamada.</a:t>
            </a:r>
            <a:b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lang="en-GB" sz="19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Ese parámetro puede o no usarse en el evento, pero siempre estará disponible en la llamada.</a:t>
            </a:r>
            <a:endParaRPr i="1" sz="19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45" name="Google Shape;34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1"/>
          <p:cNvSpPr txBox="1"/>
          <p:nvPr/>
        </p:nvSpPr>
        <p:spPr>
          <a:xfrm>
            <a:off x="6015900" y="254300"/>
            <a:ext cx="3128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EJEMPLO APLICADO: 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700">
                <a:latin typeface="Anton"/>
                <a:ea typeface="Anton"/>
                <a:cs typeface="Anton"/>
                <a:sym typeface="Anton"/>
              </a:rPr>
              <a:t>DATOS DEL FORMULARIO USANDO EVENT</a:t>
            </a:r>
            <a:endParaRPr i="1" sz="37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1" name="Google Shape;3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1"/>
          <p:cNvSpPr txBox="1"/>
          <p:nvPr/>
        </p:nvSpPr>
        <p:spPr>
          <a:xfrm>
            <a:off x="99500" y="160800"/>
            <a:ext cx="6015900" cy="482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endParaRPr sz="11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//Cancelamos el comportamiento del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//Obtenemos el elemento desde el cual se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disparó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el evento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formulario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.target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primero hijo &lt;input type="text"&gt;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//Obtengo el valor del segundo hijo &lt;input type="number"&gt; </a:t>
            </a:r>
            <a:endParaRPr sz="11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(formulario.children[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].value);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2"/>
          <p:cNvSpPr txBox="1"/>
          <p:nvPr/>
        </p:nvSpPr>
        <p:spPr>
          <a:xfrm>
            <a:off x="1830000" y="2077200"/>
            <a:ext cx="5484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¡VAMOS A PRACTICAR LO VISTO!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58" name="Google Shape;35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228143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3"/>
          <p:cNvSpPr txBox="1"/>
          <p:nvPr/>
        </p:nvSpPr>
        <p:spPr>
          <a:xfrm>
            <a:off x="1443000" y="2520825"/>
            <a:ext cx="625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INCORPORAR EVENTOS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65" name="Google Shape;365;p53"/>
          <p:cNvSpPr txBox="1"/>
          <p:nvPr/>
        </p:nvSpPr>
        <p:spPr>
          <a:xfrm>
            <a:off x="938100" y="3509925"/>
            <a:ext cx="7267800" cy="8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 lo que vimos sobre DOM, ahora puedes sumarlo a tu proyecto, para interactuar entre los elementos HTML y JS.</a:t>
            </a:r>
            <a:endParaRPr sz="2000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66" name="Google Shape;36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9960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EVENTOS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4" name="Google Shape;114;p27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27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0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r>
              <a:rPr lang="en-GB" sz="2000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2" name="Google Shape;372;p54"/>
          <p:cNvGraphicFramePr/>
          <p:nvPr/>
        </p:nvGraphicFramePr>
        <p:xfrm>
          <a:off x="153263" y="34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{02F2E481-46E9-42CE-952A-9FFC9B153FA5}</a:tableStyleId>
              </a:tblPr>
              <a:tblGrid>
                <a:gridCol w="2945825"/>
                <a:gridCol w="3822275"/>
                <a:gridCol w="2069375"/>
              </a:tblGrid>
              <a:tr h="7347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400"/>
                        <a:buFont typeface="Arial"/>
                        <a:buNone/>
                      </a:pPr>
                      <a:r>
                        <a:rPr i="1" lang="en-GB" sz="24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INCORPORAR EVENTOS</a:t>
                      </a:r>
                      <a:endParaRPr sz="2400" u="none" cap="none" strike="noStrike"/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89D2"/>
                    </a:solidFill>
                  </a:tcPr>
                </a:tc>
                <a:tc hMerge="1"/>
                <a:tc hMerge="1"/>
              </a:tr>
              <a:tr h="825350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Es posible asociar más de un evento a un elemento y se pueden emplear función comunes, anónimas y arrow para los manejadores de eventos.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411750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"/>
                        <a:buFont typeface="Arial"/>
                        <a:buNone/>
                      </a:pPr>
                      <a:b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</a:b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rgbClr val="4D5156"/>
                          </a:solidFill>
                        </a:rPr>
                        <a:t> </a:t>
                      </a: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Consigna:</a:t>
                      </a:r>
                      <a:r>
                        <a:rPr lang="en-GB" u="none" cap="none" strike="noStrike"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Con lo que vimos sobre DOM, ahora puedes sumarlo a tu proyecto, para interactuar entre los elementos HTML y JS. Es decir, asociar eventos que buscamos controlar sobre los elementos  de la interfaz de nuestro simulador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t/>
                      </a:r>
                      <a:endParaRPr u="none" cap="none" strike="noStrike"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&gt;&gt;Ejemplo:</a:t>
                      </a:r>
                      <a:endParaRPr b="1" u="none" cap="none" strike="noStrike"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Cuando el usuario completa algún dato, por ejemplo cantidad de cuotas, se captura ese dato y se agregan elementos al DOM mediante JS.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Capturar la tecla ENTER para confirmar alguna acción.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373" name="Google Shape;37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0275" y="11297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380" name="Google Shape;380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8763" y="433050"/>
            <a:ext cx="1186525" cy="1186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56"/>
          <p:cNvSpPr txBox="1"/>
          <p:nvPr/>
        </p:nvSpPr>
        <p:spPr>
          <a:xfrm>
            <a:off x="999025" y="1705225"/>
            <a:ext cx="7146000" cy="27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EEFF41"/>
                </a:solidFill>
                <a:latin typeface="Anton"/>
                <a:ea typeface="Anton"/>
                <a:cs typeface="Anton"/>
                <a:sym typeface="Anton"/>
              </a:rPr>
              <a:t>¡PARA PENSAR!</a:t>
            </a:r>
            <a:endParaRPr b="0" i="1" sz="3000" u="none" cap="none" strike="noStrike">
              <a:solidFill>
                <a:srgbClr val="EEFF41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¿Te gustaría comprobar tus conocimientos de la clase?</a:t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b="0" i="1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Te compartimos a través del chat de zoom</a:t>
            </a:r>
            <a:endParaRPr b="0" i="0" sz="1600" u="sng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2000" u="none" cap="none" strike="noStrike">
                <a:solidFill>
                  <a:schemeClr val="lt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el enlace a un breve quiz de tarea.</a:t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profesor: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Acceder a la carpeta “Quizzes” de la camada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Ingresar al formulario de la clase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Pulsar el botón “Invitar” 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Copiar el enlace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"/>
              <a:buFont typeface="Helvetica Neue Light"/>
              <a:buChar char="-"/>
            </a:pPr>
            <a:r>
              <a:rPr b="0" i="1" lang="en-GB" sz="1200" u="none" cap="none" strike="noStrike">
                <a:solidFill>
                  <a:schemeClr val="accent6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Compartir el enlace a los alumnos a través del chat</a:t>
            </a:r>
            <a:endParaRPr b="0" i="1" sz="1200" u="none" cap="none" strike="noStrike">
              <a:solidFill>
                <a:schemeClr val="accent6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1400" u="none" cap="none" strike="noStrike">
              <a:solidFill>
                <a:schemeClr val="lt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7"/>
          <p:cNvSpPr txBox="1"/>
          <p:nvPr/>
        </p:nvSpPr>
        <p:spPr>
          <a:xfrm>
            <a:off x="717050" y="1214325"/>
            <a:ext cx="7241700" cy="362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4300" lvl="0" marL="1890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Ejemplos interactivos: Eventos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Introducción a eventos del navegador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Acciones predeterminadas del navegador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Eventos change, input, cut, copy, paste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1371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Formularios: evento y método submit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24300" lvl="0" marL="18900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3CEFAB"/>
              </a:buClr>
              <a:buSzPts val="1800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Documentación | </a:t>
            </a:r>
            <a:b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</a:b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Documentación Eventos</a:t>
            </a:r>
            <a:endParaRPr/>
          </a:p>
          <a:p>
            <a:pPr indent="457200" lvl="0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i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Referencia de Eventos</a:t>
            </a:r>
            <a:endParaRPr sz="18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392" name="Google Shape;392;p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7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411525" y="1277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7"/>
          <p:cNvSpPr/>
          <p:nvPr/>
        </p:nvSpPr>
        <p:spPr>
          <a:xfrm>
            <a:off x="1145200" y="364125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57"/>
          <p:cNvSpPr txBox="1"/>
          <p:nvPr/>
        </p:nvSpPr>
        <p:spPr>
          <a:xfrm>
            <a:off x="2384950" y="364125"/>
            <a:ext cx="5892000" cy="93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RECURSOS: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96" name="Google Shape;396;p5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408034" y="593440"/>
            <a:ext cx="545131" cy="545131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7"/>
          <p:cNvSpPr txBox="1"/>
          <p:nvPr/>
        </p:nvSpPr>
        <p:spPr>
          <a:xfrm>
            <a:off x="882725" y="4795013"/>
            <a:ext cx="67647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Disponible en </a:t>
            </a:r>
            <a:r>
              <a:rPr lang="en-GB" u="sng">
                <a:solidFill>
                  <a:schemeClr val="hlink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  <a:hlinkClick r:id="rId12"/>
              </a:rPr>
              <a:t>nuestro repositorio</a:t>
            </a:r>
            <a:r>
              <a:rPr lang="en-GB">
                <a:solidFill>
                  <a:schemeClr val="dk1"/>
                </a:solidFill>
                <a:highlight>
                  <a:schemeClr val="lt1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.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8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03" name="Google Shape;403;p58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Eventos: qué son y para qué sirven.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Tipos de eventos.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Parámetro del evento.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9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409" name="Google Shape;409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RECUERDA PONER A GRABAR LA CLASE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15" name="Google Shape;41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25950" y="3210488"/>
            <a:ext cx="892100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 txBox="1"/>
          <p:nvPr/>
        </p:nvSpPr>
        <p:spPr>
          <a:xfrm>
            <a:off x="1453850" y="1843275"/>
            <a:ext cx="59022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¿DUDAS DEL ON-BOARDING?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2" name="Google Shape;422;p61"/>
          <p:cNvSpPr/>
          <p:nvPr/>
        </p:nvSpPr>
        <p:spPr>
          <a:xfrm>
            <a:off x="3436038" y="2829200"/>
            <a:ext cx="2271900" cy="5679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GB" sz="1800" u="sng" cap="none" strike="noStrike">
                <a:solidFill>
                  <a:schemeClr val="hlink"/>
                </a:solidFill>
                <a:latin typeface="Anton"/>
                <a:ea typeface="Anton"/>
                <a:cs typeface="Anton"/>
                <a:sym typeface="Anton"/>
                <a:hlinkClick r:id="rId4"/>
              </a:rPr>
              <a:t>MIRALO AQUI</a:t>
            </a:r>
            <a:endParaRPr b="0" i="0" sz="1800" u="none" cap="none" strike="noStrike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423" name="Google Shape;423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15950" y="1281238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2"/>
          <p:cNvSpPr txBox="1"/>
          <p:nvPr/>
        </p:nvSpPr>
        <p:spPr>
          <a:xfrm>
            <a:off x="2022750" y="2009038"/>
            <a:ext cx="5035500" cy="63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WORKSHOP I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429" name="Google Shape;429;p62"/>
          <p:cNvSpPr txBox="1"/>
          <p:nvPr/>
        </p:nvSpPr>
        <p:spPr>
          <a:xfrm>
            <a:off x="707225" y="4382850"/>
            <a:ext cx="17310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p62"/>
          <p:cNvSpPr txBox="1"/>
          <p:nvPr/>
        </p:nvSpPr>
        <p:spPr>
          <a:xfrm>
            <a:off x="1631850" y="1643300"/>
            <a:ext cx="58803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Clase </a:t>
            </a:r>
            <a:r>
              <a:rPr b="1" lang="en-GB" sz="2000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r>
              <a:rPr b="1" i="0" lang="en-GB" sz="2000" u="none" cap="none" strike="noStrike">
                <a:solidFill>
                  <a:srgbClr val="12121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b="0" i="0" lang="en-GB" sz="2000" u="none" cap="none" strike="noStrike">
                <a:solidFill>
                  <a:srgbClr val="12121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JAVASCRIPT</a:t>
            </a:r>
            <a:endParaRPr b="0" i="0" sz="1400" u="none" cap="none" strike="noStrike">
              <a:solidFill>
                <a:srgbClr val="12121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3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Hacer un breve repaso por todos los temas.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Recomendaciones principales para el proyecto final.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Avanzar individualmente con el proyecto final.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36" name="Google Shape;436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63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38" name="Google Shape;438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3979775" y="1134750"/>
            <a:ext cx="4624800" cy="28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Comprender qué son los eventos y para qué sirven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Entender cómo escuchar un evento sobre el DOM. 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Conocer los eventos más comunes.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 Light"/>
              <a:buChar char="●"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Identificar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qué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 es la informaciòn del evento.</a:t>
            </a:r>
            <a:endParaRPr sz="18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1" name="Google Shape;12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/>
        </p:nvSpPr>
        <p:spPr>
          <a:xfrm>
            <a:off x="373850" y="2656900"/>
            <a:ext cx="36327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1" lang="en-GB" sz="3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OBJETIVOS DE LA CLASE</a:t>
            </a:r>
            <a:endParaRPr b="0" i="1" sz="3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23" name="Google Shape;123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1688" y="14395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4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Evento: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la manera que tenemos en Javascript de controlar las acciones de los usuarios, y definir un comportamiento de la página o aplicación cuando se produzcan.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4" name="Google Shape;444;p64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45" name="Google Shape;44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64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47" name="Google Shape;447;p64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5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3" name="Google Shape;45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6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10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459" name="Google Shape;45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66"/>
          <p:cNvSpPr/>
          <p:nvPr/>
        </p:nvSpPr>
        <p:spPr>
          <a:xfrm>
            <a:off x="618500" y="6957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JS: repaso general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2" name="Google Shape;462;p66"/>
          <p:cNvCxnSpPr/>
          <p:nvPr/>
        </p:nvCxnSpPr>
        <p:spPr>
          <a:xfrm>
            <a:off x="2076075" y="10283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63" name="Google Shape;463;p66"/>
          <p:cNvSpPr/>
          <p:nvPr/>
        </p:nvSpPr>
        <p:spPr>
          <a:xfrm>
            <a:off x="3034400" y="8630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Condicionales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4" name="Google Shape;464;p66"/>
          <p:cNvCxnSpPr/>
          <p:nvPr/>
        </p:nvCxnSpPr>
        <p:spPr>
          <a:xfrm>
            <a:off x="2076075" y="10283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5" name="Google Shape;465;p66"/>
          <p:cNvSpPr/>
          <p:nvPr/>
        </p:nvSpPr>
        <p:spPr>
          <a:xfrm>
            <a:off x="3034400" y="12958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Iteraciones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6" name="Google Shape;466;p66"/>
          <p:cNvCxnSpPr>
            <a:endCxn id="467" idx="1"/>
          </p:cNvCxnSpPr>
          <p:nvPr/>
        </p:nvCxnSpPr>
        <p:spPr>
          <a:xfrm>
            <a:off x="2071400" y="10282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7" name="Google Shape;467;p66"/>
          <p:cNvSpPr/>
          <p:nvPr/>
        </p:nvSpPr>
        <p:spPr>
          <a:xfrm>
            <a:off x="3040700" y="17287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Funciones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68" name="Google Shape;468;p66"/>
          <p:cNvCxnSpPr/>
          <p:nvPr/>
        </p:nvCxnSpPr>
        <p:spPr>
          <a:xfrm>
            <a:off x="2071275" y="10282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69" name="Google Shape;469;p66"/>
          <p:cNvSpPr/>
          <p:nvPr/>
        </p:nvSpPr>
        <p:spPr>
          <a:xfrm>
            <a:off x="3040100" y="21629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Objetos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0" name="Google Shape;470;p66"/>
          <p:cNvCxnSpPr/>
          <p:nvPr/>
        </p:nvCxnSpPr>
        <p:spPr>
          <a:xfrm>
            <a:off x="2556800" y="1028325"/>
            <a:ext cx="0" cy="22203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1" name="Google Shape;471;p66"/>
          <p:cNvCxnSpPr/>
          <p:nvPr/>
        </p:nvCxnSpPr>
        <p:spPr>
          <a:xfrm>
            <a:off x="2556800" y="2770938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472" name="Google Shape;472;p66"/>
          <p:cNvCxnSpPr/>
          <p:nvPr/>
        </p:nvCxnSpPr>
        <p:spPr>
          <a:xfrm>
            <a:off x="2556800" y="3248613"/>
            <a:ext cx="497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73" name="Google Shape;473;p66"/>
          <p:cNvSpPr/>
          <p:nvPr/>
        </p:nvSpPr>
        <p:spPr>
          <a:xfrm>
            <a:off x="3054200" y="25972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JSON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4" name="Google Shape;474;p66"/>
          <p:cNvSpPr/>
          <p:nvPr/>
        </p:nvSpPr>
        <p:spPr>
          <a:xfrm>
            <a:off x="3040850" y="30833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5" name="Google Shape;475;p66"/>
          <p:cNvCxnSpPr/>
          <p:nvPr/>
        </p:nvCxnSpPr>
        <p:spPr>
          <a:xfrm>
            <a:off x="4589900" y="32486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76" name="Google Shape;476;p66"/>
          <p:cNvSpPr/>
          <p:nvPr/>
        </p:nvSpPr>
        <p:spPr>
          <a:xfrm>
            <a:off x="5548225" y="30833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Concepto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7" name="Google Shape;477;p66"/>
          <p:cNvCxnSpPr/>
          <p:nvPr/>
        </p:nvCxnSpPr>
        <p:spPr>
          <a:xfrm>
            <a:off x="4589900" y="32486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478" name="Google Shape;478;p66"/>
          <p:cNvSpPr/>
          <p:nvPr/>
        </p:nvSpPr>
        <p:spPr>
          <a:xfrm>
            <a:off x="5548225" y="35161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79" name="Google Shape;479;p66"/>
          <p:cNvCxnSpPr/>
          <p:nvPr/>
        </p:nvCxnSpPr>
        <p:spPr>
          <a:xfrm>
            <a:off x="1377575" y="1298178"/>
            <a:ext cx="0" cy="30738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480" name="Google Shape;480;p66"/>
          <p:cNvSpPr/>
          <p:nvPr/>
        </p:nvSpPr>
        <p:spPr>
          <a:xfrm>
            <a:off x="651125" y="4371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Recomendaciones para el proyecto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/>
          <p:nvPr/>
        </p:nvSpPr>
        <p:spPr>
          <a:xfrm>
            <a:off x="35710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7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7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67"/>
          <p:cNvSpPr txBox="1"/>
          <p:nvPr/>
        </p:nvSpPr>
        <p:spPr>
          <a:xfrm>
            <a:off x="37611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0" name="Google Shape;490;p67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1" name="Google Shape;491;p67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2" name="Google Shape;492;p67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93" name="Google Shape;493;p67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94" name="Google Shape;494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67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67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67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67"/>
          <p:cNvSpPr txBox="1"/>
          <p:nvPr/>
        </p:nvSpPr>
        <p:spPr>
          <a:xfrm>
            <a:off x="1377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499" name="Google Shape;499;p67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0" name="Google Shape;500;p67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1" name="Google Shape;501;p67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67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3" name="Google Shape;503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67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67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67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11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7" name="Google Shape;507;p67"/>
          <p:cNvSpPr txBox="1"/>
          <p:nvPr/>
        </p:nvSpPr>
        <p:spPr>
          <a:xfrm>
            <a:off x="6144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08" name="Google Shape;508;p67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9" name="Google Shape;509;p67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0" name="Google Shape;510;p67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1" name="Google Shape;511;p67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12" name="Google Shape;51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7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1770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5" name="Google Shape;515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67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7" name="Google Shape;517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7"/>
          <p:cNvSpPr txBox="1"/>
          <p:nvPr/>
        </p:nvSpPr>
        <p:spPr>
          <a:xfrm>
            <a:off x="6647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 EN VIVO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9" name="Google Shape;519;p6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7"/>
          <p:cNvSpPr txBox="1"/>
          <p:nvPr/>
        </p:nvSpPr>
        <p:spPr>
          <a:xfrm>
            <a:off x="6688913" y="33733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1" name="Google Shape;521;p67"/>
          <p:cNvSpPr txBox="1"/>
          <p:nvPr/>
        </p:nvSpPr>
        <p:spPr>
          <a:xfrm>
            <a:off x="17657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INCORPORAR EVENTOS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2" name="Google Shape;522;p67"/>
          <p:cNvSpPr txBox="1"/>
          <p:nvPr/>
        </p:nvSpPr>
        <p:spPr>
          <a:xfrm>
            <a:off x="4142363" y="3012463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SEGUNDA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3" name="Google Shape;523;p6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94550" y="299151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51575" y="3001750"/>
            <a:ext cx="306000" cy="30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7"/>
          <p:cNvSpPr txBox="1"/>
          <p:nvPr/>
        </p:nvSpPr>
        <p:spPr>
          <a:xfrm>
            <a:off x="6670113" y="3089188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JQUERY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26" name="Google Shape;526;p6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79363" y="2976062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8"/>
          <p:cNvSpPr txBox="1"/>
          <p:nvPr/>
        </p:nvSpPr>
        <p:spPr>
          <a:xfrm>
            <a:off x="2187450" y="16448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JS: REPASO GENERAL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9"/>
          <p:cNvSpPr txBox="1"/>
          <p:nvPr/>
        </p:nvSpPr>
        <p:spPr>
          <a:xfrm>
            <a:off x="2015019" y="396513"/>
            <a:ext cx="4819200" cy="5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300">
                <a:latin typeface="Anton"/>
                <a:ea typeface="Anton"/>
                <a:cs typeface="Anton"/>
                <a:sym typeface="Anton"/>
              </a:rPr>
              <a:t>REPASEMOS...</a:t>
            </a:r>
            <a:endParaRPr i="1" sz="33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9"/>
          <p:cNvPicPr preferRelativeResize="0"/>
          <p:nvPr/>
        </p:nvPicPr>
        <p:blipFill rotWithShape="1">
          <a:blip r:embed="rId4">
            <a:alphaModFix/>
          </a:blip>
          <a:srcRect b="0" l="18512" r="18518" t="0"/>
          <a:stretch/>
        </p:blipFill>
        <p:spPr>
          <a:xfrm>
            <a:off x="2587656" y="1261238"/>
            <a:ext cx="3673926" cy="3283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70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1- CONDICIONALES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44" name="Google Shape;54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0"/>
          <p:cNvSpPr txBox="1"/>
          <p:nvPr/>
        </p:nvSpPr>
        <p:spPr>
          <a:xfrm>
            <a:off x="75300" y="2220388"/>
            <a:ext cx="8993400" cy="2256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let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nombreIngresado  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prompt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Ingresar nombre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!=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&amp;&amp;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||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(nombreIngresado 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))){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Hola Ema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 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r>
              <a:rPr lang="en-GB">
                <a:solidFill>
                  <a:srgbClr val="FF79C6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{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GB">
                <a:solidFill>
                  <a:srgbClr val="8BE9FD"/>
                </a:solidFill>
                <a:latin typeface="Consolas"/>
                <a:ea typeface="Consolas"/>
                <a:cs typeface="Consolas"/>
                <a:sym typeface="Consolas"/>
              </a:rPr>
              <a:t>alert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1FA8C"/>
                </a:solidFill>
                <a:latin typeface="Consolas"/>
                <a:ea typeface="Consolas"/>
                <a:cs typeface="Consolas"/>
                <a:sym typeface="Consolas"/>
              </a:rPr>
              <a:t>Error: Ingresar nombre valido</a:t>
            </a:r>
            <a:r>
              <a:rPr lang="en-GB">
                <a:solidFill>
                  <a:srgbClr val="E9F284"/>
                </a:solidFill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F8F8F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>
              <a:solidFill>
                <a:srgbClr val="F8F8F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8F8F2"/>
              </a:solidFill>
              <a:highlight>
                <a:srgbClr val="282A36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F79C6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46" name="Google Shape;546;p70"/>
          <p:cNvSpPr txBox="1"/>
          <p:nvPr/>
        </p:nvSpPr>
        <p:spPr>
          <a:xfrm>
            <a:off x="783200" y="121790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condicionales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sentencias que podemos utilizar para interpretar un conjunto de instrucciones en función del resultado de una comparación.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1"/>
          <p:cNvSpPr txBox="1"/>
          <p:nvPr/>
        </p:nvSpPr>
        <p:spPr>
          <a:xfrm>
            <a:off x="988725" y="3161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2- BUCLES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52" name="Google Shape;552;p71"/>
          <p:cNvSpPr txBox="1"/>
          <p:nvPr/>
        </p:nvSpPr>
        <p:spPr>
          <a:xfrm>
            <a:off x="770600" y="2201675"/>
            <a:ext cx="8060400" cy="257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un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//Repetimos con While hasta que el usuario ingresa "ESC"</a:t>
            </a:r>
            <a:endParaRPr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while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!=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ESC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){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alert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 usuario ingresó 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entrada);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//Volvemos a solicitar un dato. En la próxima iteración se evalúa si no es ESC.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entrada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prompt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Ingresar otro dato</a:t>
            </a:r>
            <a:r>
              <a:rPr lang="en-GB" sz="16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043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C678D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53" name="Google Shape;55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90875" y="45907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1"/>
          <p:cNvSpPr txBox="1"/>
          <p:nvPr/>
        </p:nvSpPr>
        <p:spPr>
          <a:xfrm>
            <a:off x="783200" y="121790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bucles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sentencias que podemos utilizar para repetir un conjunto de instrucciones más de una vez de forma consecutiva.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2"/>
          <p:cNvSpPr txBox="1"/>
          <p:nvPr/>
        </p:nvSpPr>
        <p:spPr>
          <a:xfrm>
            <a:off x="965575" y="12062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3-</a:t>
            </a: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 </a:t>
            </a: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FUNCIONES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60" name="Google Shape;56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2"/>
          <p:cNvSpPr txBox="1"/>
          <p:nvPr/>
        </p:nvSpPr>
        <p:spPr>
          <a:xfrm>
            <a:off x="615775" y="1812975"/>
            <a:ext cx="8074800" cy="1916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//Si es una función de una sola línea con retorno podemos evitar escribir el cuerpo.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6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suma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resta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20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GB" sz="16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38100" marR="381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CF50"/>
              </a:solidFill>
              <a:highlight>
                <a:srgbClr val="0000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62" name="Google Shape;562;p72"/>
          <p:cNvSpPr txBox="1"/>
          <p:nvPr/>
        </p:nvSpPr>
        <p:spPr>
          <a:xfrm>
            <a:off x="703950" y="91175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funciones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un conjunto de instrucciones destinadas a resolver una situación en el programa. Podemos reutilizarlas y modificarlas fácilmente.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3"/>
          <p:cNvSpPr txBox="1"/>
          <p:nvPr/>
        </p:nvSpPr>
        <p:spPr>
          <a:xfrm>
            <a:off x="965575" y="-31775"/>
            <a:ext cx="7375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4- OBJETOS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68" name="Google Shape;568;p73"/>
          <p:cNvSpPr txBox="1"/>
          <p:nvPr/>
        </p:nvSpPr>
        <p:spPr>
          <a:xfrm>
            <a:off x="217975" y="1803200"/>
            <a:ext cx="8870400" cy="2657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.edad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edad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.calle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calle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(){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HOLA SOY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.nombre)}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Homero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39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8BE9FD"/>
                </a:solidFill>
                <a:latin typeface="Courier New"/>
                <a:ea typeface="Courier New"/>
                <a:cs typeface="Courier New"/>
                <a:sym typeface="Courier New"/>
              </a:rPr>
              <a:t>Persona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Marge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36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Av. Siempreviva 742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persona2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hablar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9" name="Google Shape;569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9550" y="455247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73"/>
          <p:cNvSpPr txBox="1"/>
          <p:nvPr/>
        </p:nvSpPr>
        <p:spPr>
          <a:xfrm>
            <a:off x="703950" y="911750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objetos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estructuras que podemos definir para agrupar valores bajo un mismo criterio y asignarle comportamiento.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9"/>
          <p:cNvSpPr txBox="1"/>
          <p:nvPr/>
        </p:nvSpPr>
        <p:spPr>
          <a:xfrm>
            <a:off x="483500" y="1009175"/>
            <a:ext cx="39807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 o Modelo de Objetos del Documento: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es lo que permite interactuar a JS con los diferentes elementos HTML de una web, como también poder operar sobre ellos y modificarlos.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5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Object Notation (JSON); </a:t>
            </a:r>
            <a:r>
              <a:rPr lang="en-GB" sz="125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es un formato basado en texto plano, para representar datos estructurados en la sintaxis de objetos de JavaScript. Es comúnmente utilizado para transmitir datos en aplicaciones web.</a:t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9" name="Google Shape;129;p29"/>
          <p:cNvSpPr txBox="1"/>
          <p:nvPr/>
        </p:nvSpPr>
        <p:spPr>
          <a:xfrm>
            <a:off x="196487" y="-23325"/>
            <a:ext cx="8423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GLOSARIO: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Clase 8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0" name="Google Shape;13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9"/>
          <p:cNvSpPr txBox="1"/>
          <p:nvPr/>
        </p:nvSpPr>
        <p:spPr>
          <a:xfrm>
            <a:off x="4572000" y="1390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29"/>
          <p:cNvSpPr txBox="1"/>
          <p:nvPr/>
        </p:nvSpPr>
        <p:spPr>
          <a:xfrm>
            <a:off x="4572000" y="1009175"/>
            <a:ext cx="3924900" cy="36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74"/>
          <p:cNvSpPr txBox="1"/>
          <p:nvPr/>
        </p:nvSpPr>
        <p:spPr>
          <a:xfrm>
            <a:off x="645750" y="328575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5- ARRAY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576" name="Google Shape;57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Google Shape;577;p74"/>
          <p:cNvSpPr txBox="1"/>
          <p:nvPr/>
        </p:nvSpPr>
        <p:spPr>
          <a:xfrm>
            <a:off x="645750" y="2152500"/>
            <a:ext cx="8182200" cy="1973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porDos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porDos = [2, 4, 6, 8, 10]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masCien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numeros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porDos = [102, 104, 106, 108, 110]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Ana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Ema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Juan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Elia</a:t>
            </a:r>
            <a:r>
              <a:rPr lang="en-GB" sz="12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2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nombres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map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2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2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nombre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2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en-GB" sz="12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lang="en-GB" sz="12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//lengths = [3, 3, 4, 4]</a:t>
            </a:r>
            <a:endParaRPr sz="12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F79C6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CCC65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78" name="Google Shape;578;p74"/>
          <p:cNvSpPr txBox="1"/>
          <p:nvPr/>
        </p:nvSpPr>
        <p:spPr>
          <a:xfrm>
            <a:off x="719250" y="124087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Arrays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objetos que nos permite agrupar distintos elementos (incluso otros objetos). Son recursos muy útiles por sus métodos para aplicar filtros.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5"/>
          <p:cNvSpPr txBox="1"/>
          <p:nvPr/>
        </p:nvSpPr>
        <p:spPr>
          <a:xfrm>
            <a:off x="638500" y="91300"/>
            <a:ext cx="77175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6- STORAGE Y JSON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84" name="Google Shape;584;p75"/>
          <p:cNvSpPr txBox="1"/>
          <p:nvPr/>
        </p:nvSpPr>
        <p:spPr>
          <a:xfrm>
            <a:off x="82500" y="852325"/>
            <a:ext cx="8979000" cy="4207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[{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Arroz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125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Fideo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70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Pan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50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},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{  id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 producto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Flan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, precio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}];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=&gt;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{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localStorage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setItem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clave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i="1" lang="en-GB" sz="145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valor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};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//Almacenar producto por producto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.id,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// o almacenar array completo</a:t>
            </a:r>
            <a:endParaRPr sz="145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guardarLocal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listaProductos</a:t>
            </a:r>
            <a:r>
              <a:rPr lang="en-GB" sz="145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JSON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45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stringify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45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productos</a:t>
            </a:r>
            <a:r>
              <a:rPr lang="en-GB" sz="145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145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6272A4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1600">
              <a:solidFill>
                <a:srgbClr val="6272A4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85" name="Google Shape;585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1125" y="472945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76"/>
          <p:cNvSpPr txBox="1"/>
          <p:nvPr/>
        </p:nvSpPr>
        <p:spPr>
          <a:xfrm>
            <a:off x="852150" y="2209325"/>
            <a:ext cx="74397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rgbClr val="8215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8215BC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1" name="Google Shape;591;p76"/>
          <p:cNvSpPr txBox="1"/>
          <p:nvPr/>
        </p:nvSpPr>
        <p:spPr>
          <a:xfrm>
            <a:off x="2020775" y="91475"/>
            <a:ext cx="53043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7- CONCEPTO DE DOM</a:t>
            </a:r>
            <a:endParaRPr i="1" sz="40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92" name="Google Shape;592;p76"/>
          <p:cNvSpPr txBox="1"/>
          <p:nvPr/>
        </p:nvSpPr>
        <p:spPr>
          <a:xfrm>
            <a:off x="1043975" y="2126698"/>
            <a:ext cx="7257900" cy="89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La etiqueta &lt;p&gt; se transforma en los siguientes nodos del DOM: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593" name="Google Shape;593;p76"/>
          <p:cNvSpPr txBox="1"/>
          <p:nvPr/>
        </p:nvSpPr>
        <p:spPr>
          <a:xfrm>
            <a:off x="1386300" y="1753063"/>
            <a:ext cx="6724200" cy="5619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&gt;Esta página es &lt;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&gt;muy sencilla&lt;/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strong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&gt;&lt;/</a:t>
            </a:r>
            <a:r>
              <a:rPr lang="en-GB" sz="16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lang="en-GB" sz="16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6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4" name="Google Shape;59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700" y="2771223"/>
            <a:ext cx="6180430" cy="2024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6925" y="47285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76"/>
          <p:cNvSpPr txBox="1"/>
          <p:nvPr/>
        </p:nvSpPr>
        <p:spPr>
          <a:xfrm>
            <a:off x="788350" y="88112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El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DOM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es la representación del documento HTML que podemos emplear para modificar la página actual dinámicamente.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7"/>
          <p:cNvSpPr txBox="1"/>
          <p:nvPr/>
        </p:nvSpPr>
        <p:spPr>
          <a:xfrm>
            <a:off x="788350" y="881125"/>
            <a:ext cx="8035200" cy="76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Los </a:t>
            </a:r>
            <a:r>
              <a:rPr lang="en-GB" sz="1700">
                <a:solidFill>
                  <a:srgbClr val="8215BC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eventos</a:t>
            </a:r>
            <a:r>
              <a:rPr lang="en-GB" sz="17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son la manera que tenemos en Javascript de controlar las acciones de los usuarios y definir un comportamiento de aplicación cuando se produzcan.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602" name="Google Shape;602;p77"/>
          <p:cNvSpPr txBox="1"/>
          <p:nvPr/>
        </p:nvSpPr>
        <p:spPr>
          <a:xfrm>
            <a:off x="407850" y="111725"/>
            <a:ext cx="8193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4500">
                <a:latin typeface="Anton"/>
                <a:ea typeface="Anton"/>
                <a:cs typeface="Anton"/>
                <a:sym typeface="Anton"/>
              </a:rPr>
              <a:t>8- EVENTOS EN EL DOM</a:t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03" name="Google Shape;603;p77"/>
          <p:cNvSpPr txBox="1"/>
          <p:nvPr/>
        </p:nvSpPr>
        <p:spPr>
          <a:xfrm>
            <a:off x="930925" y="1722075"/>
            <a:ext cx="7596900" cy="3232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180000" lIns="180000" spcFirstLastPara="1" rIns="180000" wrap="square" tIns="1800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HTML DE REFERENCIA</a:t>
            </a:r>
            <a:endParaRPr sz="1100">
              <a:solidFill>
                <a:srgbClr val="66666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text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number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  &lt;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input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i="1"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Enviar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&lt;/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form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666666"/>
                </a:solidFill>
                <a:latin typeface="Courier New"/>
                <a:ea typeface="Courier New"/>
                <a:cs typeface="Courier New"/>
                <a:sym typeface="Courier New"/>
              </a:rPr>
              <a:t>//CODIGO JS</a:t>
            </a:r>
            <a:br>
              <a:rPr lang="en-GB" sz="1100">
                <a:solidFill>
                  <a:srgbClr val="8215BC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miFormulario      </a:t>
            </a: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miFormulario.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addEventListener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submit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79C6"/>
                </a:solidFill>
                <a:latin typeface="Courier New"/>
                <a:ea typeface="Courier New"/>
                <a:cs typeface="Courier New"/>
                <a:sym typeface="Courier New"/>
              </a:rPr>
              <a:t>function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validarFormulario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){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i="1" lang="en-GB" sz="1100">
                <a:solidFill>
                  <a:srgbClr val="FFB86C"/>
                </a:solidFill>
                <a:latin typeface="Courier New"/>
                <a:ea typeface="Courier New"/>
                <a:cs typeface="Courier New"/>
                <a:sym typeface="Courier New"/>
              </a:rPr>
              <a:t>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preventDefault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en-GB" sz="1100">
                <a:solidFill>
                  <a:srgbClr val="BD93F9"/>
                </a:solidFill>
                <a:latin typeface="Courier New"/>
                <a:ea typeface="Courier New"/>
                <a:cs typeface="Courier New"/>
                <a:sym typeface="Courier New"/>
              </a:rPr>
              <a:t>console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GB" sz="1100">
                <a:solidFill>
                  <a:srgbClr val="50FA7B"/>
                </a:solidFill>
                <a:latin typeface="Courier New"/>
                <a:ea typeface="Courier New"/>
                <a:cs typeface="Courier New"/>
                <a:sym typeface="Courier New"/>
              </a:rPr>
              <a:t>log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1FA8C"/>
                </a:solidFill>
                <a:latin typeface="Courier New"/>
                <a:ea typeface="Courier New"/>
                <a:cs typeface="Courier New"/>
                <a:sym typeface="Courier New"/>
              </a:rPr>
              <a:t>Formulario Enviado</a:t>
            </a:r>
            <a:r>
              <a:rPr lang="en-GB" sz="1100">
                <a:solidFill>
                  <a:srgbClr val="E9F284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);    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8F8F2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100">
              <a:solidFill>
                <a:srgbClr val="F8F8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50">
              <a:solidFill>
                <a:srgbClr val="FF79C6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F8F8F2"/>
              </a:solidFill>
              <a:highlight>
                <a:srgbClr val="282A3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D0E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04" name="Google Shape;60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5200" y="4544800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8"/>
          <p:cNvSpPr txBox="1"/>
          <p:nvPr/>
        </p:nvSpPr>
        <p:spPr>
          <a:xfrm>
            <a:off x="2657700" y="2394100"/>
            <a:ext cx="38286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E8E7E3"/>
                </a:solidFill>
                <a:latin typeface="Arial"/>
                <a:ea typeface="Arial"/>
                <a:cs typeface="Arial"/>
                <a:sym typeface="Arial"/>
              </a:rPr>
              <a:t>☕ </a:t>
            </a:r>
            <a:endParaRPr b="0" i="0" sz="6000" u="none" cap="none" strike="noStrike">
              <a:solidFill>
                <a:srgbClr val="E8E7E3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1" lang="en-GB" sz="6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BREAK</a:t>
            </a:r>
            <a:endParaRPr b="0" i="1" sz="6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b="0" i="0" lang="en-GB" sz="2100" u="none" cap="none" strike="noStrik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¡5/10 MINUTOS Y VOLVEMOS!</a:t>
            </a:r>
            <a:endParaRPr b="0" i="0" sz="2100" u="none" cap="none" strike="noStrike">
              <a:solidFill>
                <a:schemeClr val="lt1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t/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/>
        </p:nvSpPr>
        <p:spPr>
          <a:xfrm>
            <a:off x="1398000" y="16561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RECOMENDACIONES PARA EL PROYECTO</a:t>
            </a:r>
            <a:endParaRPr i="1" sz="3600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0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ESTRUCTURA DE ARCHIVOS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20" name="Google Shape;6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81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26" name="Google Shape;626;p81"/>
          <p:cNvSpPr txBox="1"/>
          <p:nvPr/>
        </p:nvSpPr>
        <p:spPr>
          <a:xfrm>
            <a:off x="1320750" y="651600"/>
            <a:ext cx="6502500" cy="384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Asegúrate de mantener ordenados tus archivos del proyecto: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Tendrás como mínimo un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archivo.html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, y en el </a:t>
            </a:r>
            <a:r>
              <a:rPr lang="en-GB" sz="2000">
                <a:solidFill>
                  <a:schemeClr val="dk1"/>
                </a:solidFill>
                <a:highlight>
                  <a:srgbClr val="E0FF00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&lt;head&gt;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cargarás al menos un archivo .js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Al menos un archivo .css para el estilo del proyecto.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Podés tener más archivos .js si decidís agruparlos por separado. Por ejemplo: uno procesa todo lo que son operaciones de usuario, y otro todas las operaciones sobre el DOM.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27" name="Google Shape;6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82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CÓDIGO ORDENADO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3" name="Google Shape;63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3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39" name="Google Shape;63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83"/>
          <p:cNvSpPr txBox="1"/>
          <p:nvPr/>
        </p:nvSpPr>
        <p:spPr>
          <a:xfrm>
            <a:off x="1320750" y="1259102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Siempre es importante mantener el código ordenado.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sólo por si otro programador necesita acceder, sino para ayudarte a vos mismo.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Tal vez dejas pasar unos días entre un cambio y otro, y por tener el código repetido, desordenado y sin comentarios, perdes mucho tiempo en entenderlo nuevamente.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MAPA DE CONCEPTOS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8" name="Google Shape;13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84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PROYECTO ORDENADO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46" name="Google Shape;6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85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2" name="Google Shape;65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85"/>
          <p:cNvSpPr txBox="1"/>
          <p:nvPr/>
        </p:nvSpPr>
        <p:spPr>
          <a:xfrm>
            <a:off x="1320750" y="1198802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Siempre piensa y boceta (en tu cabeza o en un papel) cómo funcionará cada módulo del proyecto.</a:t>
            </a: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 No improvises, busca referencias, ejemplos. Es más rápido desarrollar una vez una función, que tener que modificarla varias veces por notar fallas al momento de utilizarla.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6"/>
          <p:cNvSpPr txBox="1"/>
          <p:nvPr/>
        </p:nvSpPr>
        <p:spPr>
          <a:xfrm>
            <a:off x="2187450" y="2077200"/>
            <a:ext cx="4769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3600">
                <a:latin typeface="Anton"/>
                <a:ea typeface="Anton"/>
                <a:cs typeface="Anton"/>
                <a:sym typeface="Anton"/>
              </a:rPr>
              <a:t>USOS CORRECTOS EN JS</a:t>
            </a:r>
            <a:endParaRPr i="1" sz="36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59" name="Google Shape;65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7"/>
          <p:cNvSpPr txBox="1"/>
          <p:nvPr/>
        </p:nvSpPr>
        <p:spPr>
          <a:xfrm>
            <a:off x="1167375" y="424850"/>
            <a:ext cx="6675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4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65" name="Google Shape;665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87"/>
          <p:cNvSpPr txBox="1"/>
          <p:nvPr/>
        </p:nvSpPr>
        <p:spPr>
          <a:xfrm>
            <a:off x="1320750" y="1235877"/>
            <a:ext cx="6502500" cy="274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Recuerda cumplir las buenas prácticas en JS:</a:t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highlight>
                <a:srgbClr val="FFFFFF"/>
              </a:highlight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No escribas mucho código js inline dentro del archivo html. (entre etiquetas &lt;script&gt;) 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Para el uso de funciones, métodos, etc recuerda siempre usar archivos externos de extensión .js.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2000"/>
              <a:buFont typeface="Helvetica Neue Light"/>
              <a:buChar char="●"/>
            </a:pPr>
            <a:r>
              <a:rPr lang="en-GB" sz="2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Si vas a usar objetos, también es ideal que cada uno tenga su propio archivo .js</a:t>
            </a:r>
            <a:endParaRPr sz="2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i="1" lang="en-GB" sz="3600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¡AHORA VAMOS A VER EL ESTADO DE AVANCE DE SUS PROYECTOS!</a:t>
            </a:r>
            <a:endParaRPr i="1" sz="3600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672" name="Google Shape;672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9"/>
          <p:cNvSpPr txBox="1"/>
          <p:nvPr/>
        </p:nvSpPr>
        <p:spPr>
          <a:xfrm>
            <a:off x="218425" y="2077200"/>
            <a:ext cx="87072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SEGUNDA </a:t>
            </a: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ENTREGA DEL PROYECTO FINAL 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679" name="Google Shape;679;p89"/>
          <p:cNvSpPr txBox="1"/>
          <p:nvPr/>
        </p:nvSpPr>
        <p:spPr>
          <a:xfrm>
            <a:off x="938125" y="3076800"/>
            <a:ext cx="7267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Deberás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agregar y entregar </a:t>
            </a:r>
            <a:r>
              <a:rPr b="1" lang="en-GB" sz="1800">
                <a:latin typeface="Helvetica Neue"/>
                <a:ea typeface="Helvetica Neue"/>
                <a:cs typeface="Helvetica Neue"/>
                <a:sym typeface="Helvetica Neue"/>
              </a:rPr>
              <a:t>uso de JSON y Storage, y DOM y eventos del usuario</a:t>
            </a:r>
            <a:r>
              <a:rPr b="1" i="0" lang="en-GB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correspondientes a la 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segunda </a:t>
            </a:r>
            <a:r>
              <a:rPr b="0" i="0" lang="en-GB" sz="1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entrega de tu proyecto final.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80" name="Google Shape;680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82275" y="708249"/>
            <a:ext cx="1379450" cy="137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5" name="Google Shape;685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86" name="Google Shape;686;p90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{02F2E481-46E9-42CE-952A-9FFC9B153FA5}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SEGUNDA</a:t>
                      </a: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1355625">
                <a:tc grid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Formato: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Página HTML y  código fuente en JavaScript. Debe identificar el apellido del alumno/a en el nombre de archivo comprimido por “claseApellido”. 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GB" u="none" cap="none" strike="noStrike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Sugerencia: </a:t>
                      </a: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la segunda entrega buscamos programar el código esencial para garantizar dinamismo en el HTML con JavaScript.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En relación a la primer entrega, ya no usamos alert() como salida y promt() como entrada, ahora modificamos el DOM para las salidas y capturamos los eventos del usuario sobre inputs y botones para las entradas. Verificar Rúbrica</a:t>
                      </a:r>
                      <a:endParaRPr u="none" cap="none" strike="noStrike"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69887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/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Generales: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Codificar funciones de procesos esenciales y notificación de resultados por HTML, añadiendo interacción al simulador.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Ampliar y refinar el flujo de trabajo del script en términos de captura de eventos, procesamiento del simulador y notificación de resultados en forma de salidas por HTML, modificando el DOM.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Objetivos Específicos: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Definir eventos a manejar y su funciòn de respuesta.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Declarar una estructura de datos de tipo JSON, para definir datos iniciales a consumir por el simulador.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Modificar el DOM, ya sea para definir elementos al cargar la página o para realizar salidas de un procesamiento.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AutoNum type="arabicPeriod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Almacenar datos (clave-valor) en el Storage y recuperarlos.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  <p:pic>
        <p:nvPicPr>
          <p:cNvPr id="687" name="Google Shape;687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62875" y="943300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90"/>
          <p:cNvSpPr/>
          <p:nvPr/>
        </p:nvSpPr>
        <p:spPr>
          <a:xfrm>
            <a:off x="8511150" y="875625"/>
            <a:ext cx="243300" cy="243300"/>
          </a:xfrm>
          <a:prstGeom prst="ellipse">
            <a:avLst/>
          </a:prstGeom>
          <a:solidFill>
            <a:srgbClr val="2222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-GB" sz="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endParaRPr b="1" i="0" sz="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94" name="Google Shape;694;p91"/>
          <p:cNvGraphicFramePr/>
          <p:nvPr/>
        </p:nvGraphicFramePr>
        <p:xfrm>
          <a:off x="153250" y="107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{02F2E481-46E9-42CE-952A-9FFC9B153FA5}</a:tableStyleId>
              </a:tblPr>
              <a:tblGrid>
                <a:gridCol w="2945825"/>
                <a:gridCol w="3822275"/>
                <a:gridCol w="2069375"/>
              </a:tblGrid>
              <a:tr h="543025">
                <a:tc gridSpan="3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i="1" lang="en-GB" sz="2200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SEGUNDA</a:t>
                      </a:r>
                      <a:r>
                        <a:rPr i="1" lang="en-GB" sz="2200" u="none" cap="none" strike="noStrike">
                          <a:solidFill>
                            <a:schemeClr val="dk1"/>
                          </a:solidFill>
                          <a:latin typeface="Anton"/>
                          <a:ea typeface="Anton"/>
                          <a:cs typeface="Anton"/>
                          <a:sym typeface="Anton"/>
                        </a:rPr>
                        <a:t> ENTREGA DEL PROYECTO FINAL</a:t>
                      </a:r>
                      <a:endParaRPr i="1" sz="2400" u="none" cap="none" strike="noStrike">
                        <a:solidFill>
                          <a:schemeClr val="dk1"/>
                        </a:solidFill>
                        <a:latin typeface="Anton"/>
                        <a:ea typeface="Anton"/>
                        <a:cs typeface="Anton"/>
                        <a:sym typeface="Anton"/>
                      </a:endParaRPr>
                    </a:p>
                  </a:txBody>
                  <a:tcPr marT="162000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6"/>
                    </a:solidFill>
                  </a:tcPr>
                </a:tc>
                <a:tc hMerge="1"/>
                <a:tc hMerge="1"/>
              </a:tr>
              <a:tr h="26988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GB" u="none" cap="none" strike="noStrike">
                          <a:solidFill>
                            <a:schemeClr val="dk1"/>
                          </a:solidFill>
                        </a:rPr>
                        <a:t>&gt;&gt;</a:t>
                      </a:r>
                      <a:r>
                        <a:rPr b="1" lang="en-GB" u="none" cap="none" strike="noStrike">
                          <a:solidFill>
                            <a:schemeClr val="dk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 debe entregar:</a:t>
                      </a:r>
                      <a:endParaRPr b="1" u="none" cap="none" strike="noStrike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solidFill>
                          <a:schemeClr val="dk1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Implementación con uso de JSON y Storage. 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  <a:p>
                      <a:pPr indent="-31750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 Light"/>
                        <a:buChar char="-"/>
                      </a:pPr>
                      <a:r>
                        <a:rPr lang="en-GB">
                          <a:solidFill>
                            <a:schemeClr val="dk1"/>
                          </a:solidFill>
                          <a:latin typeface="Helvetica Neue Light"/>
                          <a:ea typeface="Helvetica Neue Light"/>
                          <a:cs typeface="Helvetica Neue Light"/>
                          <a:sym typeface="Helvetica Neue Light"/>
                        </a:rPr>
                        <a:t>Modificación del DOM y detección de eventos de usuario.</a:t>
                      </a:r>
                      <a:endParaRPr>
                        <a:solidFill>
                          <a:schemeClr val="dk1"/>
                        </a:solidFill>
                        <a:latin typeface="Helvetica Neue Light"/>
                        <a:ea typeface="Helvetica Neue Light"/>
                        <a:cs typeface="Helvetica Neue Light"/>
                        <a:sym typeface="Helvetica Neue Ligh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92"/>
          <p:cNvSpPr txBox="1"/>
          <p:nvPr/>
        </p:nvSpPr>
        <p:spPr>
          <a:xfrm>
            <a:off x="2776738" y="1880500"/>
            <a:ext cx="28047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¿PREGUNTAS?</a:t>
            </a:r>
            <a:endParaRPr b="0" i="1" sz="40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Tiger Face on Apple iOS 12.2" id="700" name="Google Shape;70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5188" y="2089063"/>
            <a:ext cx="712075" cy="71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0FF00"/>
            </a:gs>
            <a:gs pos="100000">
              <a:srgbClr val="3CEFAB"/>
            </a:gs>
          </a:gsLst>
          <a:lin ang="10800025" scaled="0"/>
        </a:gra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3"/>
          <p:cNvSpPr txBox="1"/>
          <p:nvPr/>
        </p:nvSpPr>
        <p:spPr>
          <a:xfrm>
            <a:off x="1310675" y="2758325"/>
            <a:ext cx="67188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TE INVITAMOS A QUE COMPLEMENTES LA CLASE CON LOS SIGUIENTES CODERTIPS</a:t>
            </a:r>
            <a:endParaRPr b="0" i="1" sz="36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06" name="Google Shape;706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8725" y="1185925"/>
            <a:ext cx="1186525" cy="118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/>
          <p:nvPr>
            <p:ph type="ctrTitle"/>
          </p:nvPr>
        </p:nvSpPr>
        <p:spPr>
          <a:xfrm>
            <a:off x="176575" y="199288"/>
            <a:ext cx="7552800" cy="42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i="1" lang="en-GB" sz="2000">
                <a:latin typeface="Anton"/>
                <a:ea typeface="Anton"/>
                <a:cs typeface="Anton"/>
                <a:sym typeface="Anton"/>
              </a:rPr>
              <a:t>MAPA DE CONCEPTOS CLASE 9</a:t>
            </a:r>
            <a:endParaRPr i="1" sz="20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3862" y="90575"/>
            <a:ext cx="1634174" cy="639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31"/>
          <p:cNvSpPr/>
          <p:nvPr/>
        </p:nvSpPr>
        <p:spPr>
          <a:xfrm>
            <a:off x="618500" y="115297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 en JS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7" name="Google Shape;147;p31"/>
          <p:cNvCxnSpPr/>
          <p:nvPr/>
        </p:nvCxnSpPr>
        <p:spPr>
          <a:xfrm>
            <a:off x="2076075" y="14855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48" name="Google Shape;148;p31"/>
          <p:cNvSpPr/>
          <p:nvPr/>
        </p:nvSpPr>
        <p:spPr>
          <a:xfrm>
            <a:off x="3034400" y="13202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¿Qué es?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49" name="Google Shape;149;p31"/>
          <p:cNvCxnSpPr/>
          <p:nvPr/>
        </p:nvCxnSpPr>
        <p:spPr>
          <a:xfrm>
            <a:off x="2076075" y="14855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0" name="Google Shape;150;p31"/>
          <p:cNvSpPr/>
          <p:nvPr/>
        </p:nvSpPr>
        <p:spPr>
          <a:xfrm>
            <a:off x="3034400" y="17530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Funcionamiento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1" name="Google Shape;151;p31"/>
          <p:cNvCxnSpPr>
            <a:endCxn id="152" idx="1"/>
          </p:cNvCxnSpPr>
          <p:nvPr/>
        </p:nvCxnSpPr>
        <p:spPr>
          <a:xfrm>
            <a:off x="2071400" y="14854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2" name="Google Shape;152;p31"/>
          <p:cNvSpPr/>
          <p:nvPr/>
        </p:nvSpPr>
        <p:spPr>
          <a:xfrm>
            <a:off x="3040700" y="21859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Sintaxis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3" name="Google Shape;153;p31"/>
          <p:cNvCxnSpPr/>
          <p:nvPr/>
        </p:nvCxnSpPr>
        <p:spPr>
          <a:xfrm>
            <a:off x="2071400" y="14869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4" name="Google Shape;154;p31"/>
          <p:cNvSpPr/>
          <p:nvPr/>
        </p:nvSpPr>
        <p:spPr>
          <a:xfrm>
            <a:off x="3040100" y="26201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Recepción de información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5" name="Google Shape;155;p31"/>
          <p:cNvSpPr/>
          <p:nvPr/>
        </p:nvSpPr>
        <p:spPr>
          <a:xfrm>
            <a:off x="541275" y="3127028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 Comunes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6" name="Google Shape;156;p31"/>
          <p:cNvCxnSpPr/>
          <p:nvPr/>
        </p:nvCxnSpPr>
        <p:spPr>
          <a:xfrm>
            <a:off x="1960575" y="3385013"/>
            <a:ext cx="9582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57" name="Google Shape;157;p31"/>
          <p:cNvSpPr/>
          <p:nvPr/>
        </p:nvSpPr>
        <p:spPr>
          <a:xfrm>
            <a:off x="2918900" y="321971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Click	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58" name="Google Shape;158;p31"/>
          <p:cNvCxnSpPr/>
          <p:nvPr/>
        </p:nvCxnSpPr>
        <p:spPr>
          <a:xfrm>
            <a:off x="1960575" y="3385013"/>
            <a:ext cx="958200" cy="430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59" name="Google Shape;159;p31"/>
          <p:cNvSpPr/>
          <p:nvPr/>
        </p:nvSpPr>
        <p:spPr>
          <a:xfrm>
            <a:off x="2918900" y="3652563"/>
            <a:ext cx="15486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Change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0" name="Google Shape;160;p31"/>
          <p:cNvCxnSpPr>
            <a:endCxn id="161" idx="1"/>
          </p:cNvCxnSpPr>
          <p:nvPr/>
        </p:nvCxnSpPr>
        <p:spPr>
          <a:xfrm>
            <a:off x="1955900" y="3384913"/>
            <a:ext cx="969300" cy="8658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1" name="Google Shape;161;p31"/>
          <p:cNvSpPr/>
          <p:nvPr/>
        </p:nvSpPr>
        <p:spPr>
          <a:xfrm>
            <a:off x="2925200" y="408541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Keypress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62" name="Google Shape;162;p31"/>
          <p:cNvCxnSpPr/>
          <p:nvPr/>
        </p:nvCxnSpPr>
        <p:spPr>
          <a:xfrm>
            <a:off x="1955900" y="3386413"/>
            <a:ext cx="967800" cy="1299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med" w="med" type="oval"/>
          </a:ln>
        </p:spPr>
      </p:cxnSp>
      <p:sp>
        <p:nvSpPr>
          <p:cNvPr id="163" name="Google Shape;163;p31"/>
          <p:cNvSpPr/>
          <p:nvPr/>
        </p:nvSpPr>
        <p:spPr>
          <a:xfrm>
            <a:off x="2924600" y="4519663"/>
            <a:ext cx="1535700" cy="330600"/>
          </a:xfrm>
          <a:prstGeom prst="rect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22222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Submit</a:t>
            </a:r>
            <a:endParaRPr b="0" i="0" sz="1100" u="none" cap="none" strike="noStrike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31"/>
          <p:cNvSpPr/>
          <p:nvPr/>
        </p:nvSpPr>
        <p:spPr>
          <a:xfrm>
            <a:off x="541275" y="4289753"/>
            <a:ext cx="1452900" cy="6024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Información del evento</a:t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94"/>
          <p:cNvSpPr txBox="1"/>
          <p:nvPr/>
        </p:nvSpPr>
        <p:spPr>
          <a:xfrm>
            <a:off x="541200" y="2404700"/>
            <a:ext cx="8061600" cy="167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EFAB"/>
              </a:buClr>
              <a:buSzPts val="1800"/>
              <a:buFont typeface="Arial"/>
              <a:buChar char="●"/>
            </a:pPr>
            <a:r>
              <a:rPr lang="en-GB" sz="18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5 Tips para tener un código limpio con Javascript</a:t>
            </a:r>
            <a:r>
              <a:rPr b="0" i="0" lang="en-GB" sz="1800" u="none" cap="none" strike="noStrike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| </a:t>
            </a:r>
            <a:r>
              <a:rPr b="1" i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CODERHOUSE </a:t>
            </a:r>
            <a:r>
              <a:rPr b="1" i="0" lang="en-GB" sz="1800" u="none" cap="none" strike="no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| </a:t>
            </a:r>
            <a:endParaRPr b="1" i="0" sz="18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8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https://www.youtube.com/watch?v=R2Nkv3P-9CU</a:t>
            </a:r>
            <a:endParaRPr b="0" i="0" sz="1800" u="none" cap="none" strike="noStrike">
              <a:solidFill>
                <a:srgbClr val="56B6C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13" name="Google Shape;713;p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94"/>
          <p:cNvSpPr/>
          <p:nvPr/>
        </p:nvSpPr>
        <p:spPr>
          <a:xfrm>
            <a:off x="1221525" y="1016550"/>
            <a:ext cx="1070700" cy="1070700"/>
          </a:xfrm>
          <a:prstGeom prst="ellipse">
            <a:avLst/>
          </a:prstGeom>
          <a:solidFill>
            <a:srgbClr val="3CEFA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94"/>
          <p:cNvSpPr txBox="1"/>
          <p:nvPr/>
        </p:nvSpPr>
        <p:spPr>
          <a:xfrm>
            <a:off x="2577375" y="1209575"/>
            <a:ext cx="47769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1" lang="en-GB" sz="4000" u="none" cap="none" strike="noStrike">
                <a:solidFill>
                  <a:srgbClr val="000000"/>
                </a:solidFill>
                <a:latin typeface="Anton"/>
                <a:ea typeface="Anton"/>
                <a:cs typeface="Anton"/>
                <a:sym typeface="Anton"/>
              </a:rPr>
              <a:t>VIDEOS Y PODCASTS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16" name="Google Shape;716;p9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84234" y="1279240"/>
            <a:ext cx="545131" cy="5451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07937" y="125275"/>
            <a:ext cx="1634174" cy="63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5"/>
          <p:cNvSpPr txBox="1"/>
          <p:nvPr/>
        </p:nvSpPr>
        <p:spPr>
          <a:xfrm>
            <a:off x="1956450" y="1634075"/>
            <a:ext cx="52311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1" lang="en-GB" sz="48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¡MUCHAS GRACIAS!</a:t>
            </a:r>
            <a:endParaRPr b="0" i="1" sz="48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723" name="Google Shape;723;p95"/>
          <p:cNvSpPr txBox="1"/>
          <p:nvPr/>
        </p:nvSpPr>
        <p:spPr>
          <a:xfrm>
            <a:off x="2180400" y="2623175"/>
            <a:ext cx="47832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0" i="0" lang="en-GB" sz="2200" u="none" cap="none" strike="noStrike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Resumen de lo visto en clase hoy: 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Repasamos conceptos generales de JS, y dudas.</a:t>
            </a:r>
            <a:endParaRPr sz="2200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683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0FF00"/>
              </a:buClr>
              <a:buSzPts val="2200"/>
              <a:buFont typeface="Helvetica Neue Light"/>
              <a:buChar char="-"/>
            </a:pPr>
            <a:r>
              <a:rPr lang="en-GB" sz="2200">
                <a:solidFill>
                  <a:srgbClr val="E0FF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Avanzamos en el proyecto integrador.</a:t>
            </a:r>
            <a:endParaRPr b="0" i="0" sz="2200" u="none" cap="none" strike="noStrike">
              <a:solidFill>
                <a:srgbClr val="E0FF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6"/>
          <p:cNvSpPr txBox="1"/>
          <p:nvPr/>
        </p:nvSpPr>
        <p:spPr>
          <a:xfrm>
            <a:off x="2110051" y="2409500"/>
            <a:ext cx="4923900" cy="11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E0FF00"/>
                </a:solidFill>
                <a:latin typeface="Anton"/>
                <a:ea typeface="Anton"/>
                <a:cs typeface="Anton"/>
                <a:sym typeface="Anton"/>
              </a:rPr>
              <a:t>OPINA Y VALORA ESTA CLASE</a:t>
            </a:r>
            <a:endParaRPr b="0" i="1" sz="3600" u="none" cap="none" strike="noStrike">
              <a:solidFill>
                <a:srgbClr val="E0FF00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descr="Dizzy on Apple iOS 12.2" id="729" name="Google Shape;729;p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68425" y="1602350"/>
            <a:ext cx="807150" cy="80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EF89D2"/>
            </a:gs>
            <a:gs pos="100000">
              <a:srgbClr val="E0FF00"/>
            </a:gs>
          </a:gsLst>
          <a:lin ang="10800025" scaled="0"/>
        </a:gra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97"/>
          <p:cNvSpPr txBox="1"/>
          <p:nvPr/>
        </p:nvSpPr>
        <p:spPr>
          <a:xfrm>
            <a:off x="1398000" y="207720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#DEMOCRATIZANDOLAEDUCACIÓN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735" name="Google Shape;735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3571050" y="1163625"/>
            <a:ext cx="2157900" cy="3138600"/>
          </a:xfrm>
          <a:prstGeom prst="rect">
            <a:avLst/>
          </a:prstGeom>
          <a:noFill/>
          <a:ln cap="flat" cmpd="sng" w="38100">
            <a:solidFill>
              <a:srgbClr val="3CEFA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67925" y="4659625"/>
            <a:ext cx="1186526" cy="3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32"/>
          <p:cNvSpPr/>
          <p:nvPr/>
        </p:nvSpPr>
        <p:spPr>
          <a:xfrm>
            <a:off x="37786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2"/>
          <p:cNvSpPr txBox="1"/>
          <p:nvPr/>
        </p:nvSpPr>
        <p:spPr>
          <a:xfrm>
            <a:off x="39193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9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32"/>
          <p:cNvSpPr txBox="1"/>
          <p:nvPr/>
        </p:nvSpPr>
        <p:spPr>
          <a:xfrm>
            <a:off x="37611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Eventos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74" name="Google Shape;174;p32"/>
          <p:cNvCxnSpPr/>
          <p:nvPr/>
        </p:nvCxnSpPr>
        <p:spPr>
          <a:xfrm>
            <a:off x="37611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5" name="Google Shape;175;p32"/>
          <p:cNvCxnSpPr/>
          <p:nvPr/>
        </p:nvCxnSpPr>
        <p:spPr>
          <a:xfrm>
            <a:off x="37611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6" name="Google Shape;176;p32"/>
          <p:cNvCxnSpPr/>
          <p:nvPr/>
        </p:nvCxnSpPr>
        <p:spPr>
          <a:xfrm>
            <a:off x="37611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7" name="Google Shape;177;p32"/>
          <p:cNvCxnSpPr/>
          <p:nvPr/>
        </p:nvCxnSpPr>
        <p:spPr>
          <a:xfrm>
            <a:off x="37611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8" name="Google Shape;178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7620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2"/>
          <p:cNvSpPr/>
          <p:nvPr/>
        </p:nvSpPr>
        <p:spPr>
          <a:xfrm>
            <a:off x="120890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2"/>
          <p:cNvSpPr/>
          <p:nvPr/>
        </p:nvSpPr>
        <p:spPr>
          <a:xfrm>
            <a:off x="1395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2"/>
          <p:cNvSpPr txBox="1"/>
          <p:nvPr/>
        </p:nvSpPr>
        <p:spPr>
          <a:xfrm>
            <a:off x="1535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8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32"/>
          <p:cNvSpPr txBox="1"/>
          <p:nvPr/>
        </p:nvSpPr>
        <p:spPr>
          <a:xfrm>
            <a:off x="1377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83" name="Google Shape;183;p32"/>
          <p:cNvCxnSpPr/>
          <p:nvPr/>
        </p:nvCxnSpPr>
        <p:spPr>
          <a:xfrm>
            <a:off x="1377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4" name="Google Shape;184;p32"/>
          <p:cNvCxnSpPr/>
          <p:nvPr/>
        </p:nvCxnSpPr>
        <p:spPr>
          <a:xfrm>
            <a:off x="1377600" y="28780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5" name="Google Shape;185;p32"/>
          <p:cNvCxnSpPr/>
          <p:nvPr/>
        </p:nvCxnSpPr>
        <p:spPr>
          <a:xfrm>
            <a:off x="1377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6" name="Google Shape;186;p32"/>
          <p:cNvCxnSpPr/>
          <p:nvPr/>
        </p:nvCxnSpPr>
        <p:spPr>
          <a:xfrm>
            <a:off x="1377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87" name="Google Shape;18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6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2"/>
          <p:cNvSpPr/>
          <p:nvPr/>
        </p:nvSpPr>
        <p:spPr>
          <a:xfrm>
            <a:off x="6010350" y="1163625"/>
            <a:ext cx="2157900" cy="3138600"/>
          </a:xfrm>
          <a:prstGeom prst="rect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2"/>
          <p:cNvSpPr/>
          <p:nvPr/>
        </p:nvSpPr>
        <p:spPr>
          <a:xfrm>
            <a:off x="6162175" y="1333050"/>
            <a:ext cx="1819800" cy="330600"/>
          </a:xfrm>
          <a:prstGeom prst="rect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2"/>
          <p:cNvSpPr txBox="1"/>
          <p:nvPr/>
        </p:nvSpPr>
        <p:spPr>
          <a:xfrm>
            <a:off x="6302858" y="1305800"/>
            <a:ext cx="1234800" cy="3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Clase </a:t>
            </a:r>
            <a:r>
              <a:rPr lang="en-GB">
                <a:latin typeface="Helvetica Neue"/>
                <a:ea typeface="Helvetica Neue"/>
                <a:cs typeface="Helvetica Neue"/>
                <a:sym typeface="Helvetica Neue"/>
              </a:rPr>
              <a:t>10</a:t>
            </a:r>
            <a:endParaRPr b="0" i="0" sz="14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6144625" y="1758000"/>
            <a:ext cx="2023500" cy="4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Workshop I</a:t>
            </a:r>
            <a:endParaRPr b="1" i="0" sz="1200" u="none" cap="none" strike="noStrik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192" name="Google Shape;192;p32"/>
          <p:cNvCxnSpPr/>
          <p:nvPr/>
        </p:nvCxnSpPr>
        <p:spPr>
          <a:xfrm>
            <a:off x="6144600" y="2446275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3" name="Google Shape;193;p32"/>
          <p:cNvCxnSpPr/>
          <p:nvPr/>
        </p:nvCxnSpPr>
        <p:spPr>
          <a:xfrm>
            <a:off x="6144600" y="2928356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4" name="Google Shape;194;p32"/>
          <p:cNvCxnSpPr/>
          <p:nvPr/>
        </p:nvCxnSpPr>
        <p:spPr>
          <a:xfrm>
            <a:off x="6144600" y="3843832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95" name="Google Shape;195;p32"/>
          <p:cNvCxnSpPr/>
          <p:nvPr/>
        </p:nvCxnSpPr>
        <p:spPr>
          <a:xfrm>
            <a:off x="6144600" y="3380081"/>
            <a:ext cx="18549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96" name="Google Shape;19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3250" y="1391289"/>
            <a:ext cx="196500" cy="19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 txBox="1"/>
          <p:nvPr/>
        </p:nvSpPr>
        <p:spPr>
          <a:xfrm>
            <a:off x="1398000" y="213650"/>
            <a:ext cx="6348000" cy="9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0" i="1" lang="en-GB" sz="3600" u="none" cap="none" strike="noStrike">
                <a:solidFill>
                  <a:srgbClr val="121212"/>
                </a:solidFill>
                <a:latin typeface="Anton"/>
                <a:ea typeface="Anton"/>
                <a:cs typeface="Anton"/>
                <a:sym typeface="Anton"/>
              </a:rPr>
              <a:t>CRONOGRAMA DEL CURSO</a:t>
            </a:r>
            <a:endParaRPr b="0" i="1" sz="3600" u="none" cap="none" strike="noStrike">
              <a:solidFill>
                <a:srgbClr val="12121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98" name="Google Shape;198;p32"/>
          <p:cNvSpPr txBox="1"/>
          <p:nvPr/>
        </p:nvSpPr>
        <p:spPr>
          <a:xfrm>
            <a:off x="1770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99" name="Google Shape;199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49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2"/>
          <p:cNvSpPr txBox="1"/>
          <p:nvPr/>
        </p:nvSpPr>
        <p:spPr>
          <a:xfrm>
            <a:off x="40567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55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/>
        </p:nvSpPr>
        <p:spPr>
          <a:xfrm>
            <a:off x="6647550" y="2520400"/>
            <a:ext cx="13161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EJEMPLOS EN VIVO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3" name="Google Shape;203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26353" y="2472650"/>
            <a:ext cx="365625" cy="3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2"/>
          <p:cNvSpPr txBox="1"/>
          <p:nvPr/>
        </p:nvSpPr>
        <p:spPr>
          <a:xfrm>
            <a:off x="6688913" y="3373325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32"/>
          <p:cNvSpPr txBox="1"/>
          <p:nvPr/>
        </p:nvSpPr>
        <p:spPr>
          <a:xfrm>
            <a:off x="18419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INTERACTUAR CON HTML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6" name="Google Shape;206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46388" y="3009825"/>
            <a:ext cx="307150" cy="307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2"/>
          <p:cNvSpPr txBox="1"/>
          <p:nvPr/>
        </p:nvSpPr>
        <p:spPr>
          <a:xfrm>
            <a:off x="4127988" y="2895088"/>
            <a:ext cx="13896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rPr lang="en-GB" sz="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INCORPORAR EVENTOS</a:t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</a:pPr>
            <a:r>
              <a:t/>
            </a:r>
            <a:endParaRPr sz="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8" name="Google Shape;208;p32"/>
          <p:cNvSpPr txBox="1"/>
          <p:nvPr/>
        </p:nvSpPr>
        <p:spPr>
          <a:xfrm>
            <a:off x="6736725" y="3020475"/>
            <a:ext cx="1617000" cy="28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-GB" sz="700">
                <a:latin typeface="Helvetica Neue"/>
                <a:ea typeface="Helvetica Neue"/>
                <a:cs typeface="Helvetica Neue"/>
                <a:sym typeface="Helvetica Neue"/>
              </a:rPr>
              <a:t>SEGUNDA ENTREGA DEL PROYECTO FINAL</a:t>
            </a:r>
            <a:endParaRPr sz="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9" name="Google Shape;209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85350" y="2991512"/>
            <a:ext cx="306000" cy="30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778950" y="2942225"/>
            <a:ext cx="306000" cy="30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CEFAB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/>
          <p:nvPr/>
        </p:nvSpPr>
        <p:spPr>
          <a:xfrm>
            <a:off x="809550" y="2001575"/>
            <a:ext cx="7524900" cy="22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i="1" lang="en-GB" sz="4000">
                <a:latin typeface="Anton"/>
                <a:ea typeface="Anton"/>
                <a:cs typeface="Anton"/>
                <a:sym typeface="Anton"/>
              </a:rPr>
              <a:t>GUIÓN DE LA CLASE</a:t>
            </a:r>
            <a:endParaRPr b="0" i="1" sz="4000" u="none" cap="none" strike="noStrike">
              <a:solidFill>
                <a:srgbClr val="000000"/>
              </a:solidFill>
              <a:latin typeface="Anton"/>
              <a:ea typeface="Anton"/>
              <a:cs typeface="Anton"/>
              <a:sym typeface="Anton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Accede al material complementario </a:t>
            </a:r>
            <a:r>
              <a:rPr lang="en-GB" sz="1800" u="sng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aquí</a:t>
            </a:r>
            <a:r>
              <a:rPr lang="en-GB" sz="1800">
                <a:latin typeface="Helvetica Neue Light"/>
                <a:ea typeface="Helvetica Neue Light"/>
                <a:cs typeface="Helvetica Neue Light"/>
                <a:sym typeface="Helvetica Neue Light"/>
              </a:rPr>
              <a:t>. </a:t>
            </a:r>
            <a:endParaRPr b="0" i="0" sz="18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16" name="Google Shape;21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48400" y="4727300"/>
            <a:ext cx="1186526" cy="33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78738" y="815050"/>
            <a:ext cx="1186525" cy="118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